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10287000" cx="18288000"/>
  <p:notesSz cx="6858000" cy="9144000"/>
  <p:embeddedFontLst>
    <p:embeddedFont>
      <p:font typeface="IBM Plex Sans"/>
      <p:regular r:id="rId37"/>
      <p:bold r:id="rId38"/>
      <p:italic r:id="rId39"/>
      <p:boldItalic r:id="rId40"/>
    </p:embeddedFont>
    <p:embeddedFont>
      <p:font typeface="Arimo"/>
      <p:regular r:id="rId41"/>
      <p:bold r:id="rId42"/>
      <p:italic r:id="rId43"/>
      <p:boldItalic r:id="rId44"/>
    </p:embeddedFont>
    <p:embeddedFont>
      <p:font typeface="Inter"/>
      <p:regular r:id="rId45"/>
      <p:bold r:id="rId46"/>
      <p:italic r:id="rId47"/>
      <p:boldItalic r:id="rId48"/>
    </p:embeddedFont>
    <p:embeddedFont>
      <p:font typeface="Ultra"/>
      <p:regular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50" roundtripDataSignature="AMtx7miFzdBFW44ptEnJBq6Z+hO4dLSy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94FB89C-90FD-40C7-B885-44AF8FAC56D6}">
  <a:tblStyle styleId="{E94FB89C-90FD-40C7-B885-44AF8FAC56D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BMPlexSans-boldItalic.fntdata"/><Relationship Id="rId42" Type="http://schemas.openxmlformats.org/officeDocument/2006/relationships/font" Target="fonts/Arimo-bold.fntdata"/><Relationship Id="rId41" Type="http://schemas.openxmlformats.org/officeDocument/2006/relationships/font" Target="fonts/Arimo-regular.fntdata"/><Relationship Id="rId44" Type="http://schemas.openxmlformats.org/officeDocument/2006/relationships/font" Target="fonts/Arimo-boldItalic.fntdata"/><Relationship Id="rId43" Type="http://schemas.openxmlformats.org/officeDocument/2006/relationships/font" Target="fonts/Arimo-italic.fntdata"/><Relationship Id="rId46" Type="http://schemas.openxmlformats.org/officeDocument/2006/relationships/font" Target="fonts/Inter-bold.fntdata"/><Relationship Id="rId45" Type="http://schemas.openxmlformats.org/officeDocument/2006/relationships/font" Target="fonts/Inter-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Inter-boldItalic.fntdata"/><Relationship Id="rId47" Type="http://schemas.openxmlformats.org/officeDocument/2006/relationships/font" Target="fonts/Inter-italic.fntdata"/><Relationship Id="rId49" Type="http://schemas.openxmlformats.org/officeDocument/2006/relationships/font" Target="fonts/Ultra-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IBMPlexSans-regular.fntdata"/><Relationship Id="rId36" Type="http://schemas.openxmlformats.org/officeDocument/2006/relationships/slide" Target="slides/slide30.xml"/><Relationship Id="rId39" Type="http://schemas.openxmlformats.org/officeDocument/2006/relationships/font" Target="fonts/IBMPlexSans-italic.fntdata"/><Relationship Id="rId38" Type="http://schemas.openxmlformats.org/officeDocument/2006/relationships/font" Target="fonts/IBMPlexSans-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0"/>
          <p:cNvSpPr/>
          <p:nvPr>
            <p:ph idx="2" type="pic"/>
          </p:nvPr>
        </p:nvSpPr>
        <p:spPr>
          <a:xfrm>
            <a:off x="1792288" y="612775"/>
            <a:ext cx="5486400" cy="4114800"/>
          </a:xfrm>
          <a:prstGeom prst="rect">
            <a:avLst/>
          </a:prstGeom>
          <a:noFill/>
          <a:ln>
            <a:noFill/>
          </a:ln>
        </p:spPr>
      </p:sp>
      <p:sp>
        <p:nvSpPr>
          <p:cNvPr id="64" name="Google Shape;64;p4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 Id="rId4" Type="http://schemas.openxmlformats.org/officeDocument/2006/relationships/image" Target="../media/image3.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9.jp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slide" Target="/ppt/slides/slide2.xml"/><Relationship Id="rId7" Type="http://schemas.openxmlformats.org/officeDocument/2006/relationships/image" Target="../media/image8.png"/><Relationship Id="rId8"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9.jp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slide" Target="/ppt/slides/slide2.xml"/><Relationship Id="rId7" Type="http://schemas.openxmlformats.org/officeDocument/2006/relationships/image" Target="../media/image8.png"/><Relationship Id="rId8"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jp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slide" Target="/ppt/slides/slide2.xml"/><Relationship Id="rId7" Type="http://schemas.openxmlformats.org/officeDocument/2006/relationships/image" Target="../media/image8.png"/><Relationship Id="rId8"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jp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slide" Target="/ppt/slides/slide2.xml"/><Relationship Id="rId7" Type="http://schemas.openxmlformats.org/officeDocument/2006/relationships/image" Target="../media/image8.png"/><Relationship Id="rId8"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jp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slide" Target="/ppt/slides/slide2.xml"/><Relationship Id="rId7" Type="http://schemas.openxmlformats.org/officeDocument/2006/relationships/image" Target="../media/image8.png"/><Relationship Id="rId8"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jpg"/><Relationship Id="rId4" Type="http://schemas.openxmlformats.org/officeDocument/2006/relationships/image" Target="../media/image1.png"/><Relationship Id="rId10" Type="http://schemas.openxmlformats.org/officeDocument/2006/relationships/image" Target="../media/image4.png"/><Relationship Id="rId9" Type="http://schemas.openxmlformats.org/officeDocument/2006/relationships/image" Target="../media/image13.gif"/><Relationship Id="rId5" Type="http://schemas.openxmlformats.org/officeDocument/2006/relationships/image" Target="../media/image5.png"/><Relationship Id="rId6" Type="http://schemas.openxmlformats.org/officeDocument/2006/relationships/slide" Target="/ppt/slides/slide2.xml"/><Relationship Id="rId7" Type="http://schemas.openxmlformats.org/officeDocument/2006/relationships/image" Target="../media/image8.png"/><Relationship Id="rId8" Type="http://schemas.openxmlformats.org/officeDocument/2006/relationships/image" Target="../media/image1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9.jp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slide" Target="/ppt/slides/slide2.xml"/><Relationship Id="rId7" Type="http://schemas.openxmlformats.org/officeDocument/2006/relationships/image" Target="../media/image8.png"/><Relationship Id="rId8"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9.jp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slide" Target="/ppt/slides/slide2.xml"/><Relationship Id="rId7" Type="http://schemas.openxmlformats.org/officeDocument/2006/relationships/image" Target="../media/image8.png"/><Relationship Id="rId8"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9.jpg"/><Relationship Id="rId4" Type="http://schemas.openxmlformats.org/officeDocument/2006/relationships/image" Target="../media/image1.png"/><Relationship Id="rId9"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slide" Target="/ppt/slides/slide2.xml"/><Relationship Id="rId7" Type="http://schemas.openxmlformats.org/officeDocument/2006/relationships/image" Target="../media/image8.png"/><Relationship Id="rId8" Type="http://schemas.openxmlformats.org/officeDocument/2006/relationships/image" Target="../media/image2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slide" Target="/ppt/slides/slide5.xml"/><Relationship Id="rId5" Type="http://schemas.openxmlformats.org/officeDocument/2006/relationships/slide" Target="/ppt/slides/slide25.xml"/><Relationship Id="rId6" Type="http://schemas.openxmlformats.org/officeDocument/2006/relationships/slide" Target="/ppt/slides/slide26.xml"/><Relationship Id="rId7" Type="http://schemas.openxmlformats.org/officeDocument/2006/relationships/slide" Target="/ppt/slides/slide28.xml"/><Relationship Id="rId8"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jp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9.jp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slide" Target="/ppt/slides/slide2.xml"/><Relationship Id="rId7" Type="http://schemas.openxmlformats.org/officeDocument/2006/relationships/image" Target="../media/image8.png"/><Relationship Id="rId8"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jpg"/><Relationship Id="rId4" Type="http://schemas.openxmlformats.org/officeDocument/2006/relationships/image" Target="../media/image1.png"/><Relationship Id="rId9"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slide" Target="/ppt/slides/slide2.xml"/><Relationship Id="rId7" Type="http://schemas.openxmlformats.org/officeDocument/2006/relationships/image" Target="../media/image8.png"/><Relationship Id="rId8"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slide" Target="/ppt/slides/slide2.xml"/><Relationship Id="rId6"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9.jpg"/><Relationship Id="rId4" Type="http://schemas.openxmlformats.org/officeDocument/2006/relationships/image" Target="../media/image22.png"/><Relationship Id="rId9"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slide" Target="/ppt/slides/slide2.xml"/><Relationship Id="rId8" Type="http://schemas.openxmlformats.org/officeDocument/2006/relationships/image" Target="../media/image25.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9.jpg"/><Relationship Id="rId4" Type="http://schemas.openxmlformats.org/officeDocument/2006/relationships/image" Target="../media/image24.png"/><Relationship Id="rId5"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9.jpg"/><Relationship Id="rId4" Type="http://schemas.openxmlformats.org/officeDocument/2006/relationships/image" Target="../media/image9.png"/><Relationship Id="rId5"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9.jpg"/><Relationship Id="rId4" Type="http://schemas.openxmlformats.org/officeDocument/2006/relationships/image" Target="../media/image26.png"/><Relationship Id="rId5" Type="http://schemas.openxmlformats.org/officeDocument/2006/relationships/hyperlink" Target="https://translation-chat-bot-6qduzterhikregehvvg7g3.streamlit.app" TargetMode="External"/><Relationship Id="rId6"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9.jpg"/><Relationship Id="rId4" Type="http://schemas.openxmlformats.org/officeDocument/2006/relationships/image" Target="../media/image9.png"/><Relationship Id="rId5" Type="http://schemas.openxmlformats.org/officeDocument/2006/relationships/image" Target="../media/image28.gif"/><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slide" Target="/ppt/slides/slide2.xml"/><Relationship Id="rId7"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slide" Target="/ppt/slides/slide2.xml"/><Relationship Id="rId7"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jpg"/><Relationship Id="rId4"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slide" Target="/ppt/slides/slide2.xml"/><Relationship Id="rId8"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jp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slide" Target="/ppt/slides/slide2.xml"/><Relationship Id="rId7" Type="http://schemas.openxmlformats.org/officeDocument/2006/relationships/image" Target="../media/image8.png"/><Relationship Id="rId8"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85" name="Google Shape;85;p1"/>
          <p:cNvSpPr/>
          <p:nvPr/>
        </p:nvSpPr>
        <p:spPr>
          <a:xfrm rot="-2700000">
            <a:off x="3203775" y="2610229"/>
            <a:ext cx="16909587" cy="6118196"/>
          </a:xfrm>
          <a:custGeom>
            <a:rect b="b" l="l" r="r" t="t"/>
            <a:pathLst>
              <a:path extrusionOk="0" h="6118196" w="16909587">
                <a:moveTo>
                  <a:pt x="0" y="0"/>
                </a:moveTo>
                <a:lnTo>
                  <a:pt x="16909587" y="0"/>
                </a:lnTo>
                <a:lnTo>
                  <a:pt x="16909587" y="6118196"/>
                </a:lnTo>
                <a:lnTo>
                  <a:pt x="0" y="6118196"/>
                </a:lnTo>
                <a:lnTo>
                  <a:pt x="0" y="0"/>
                </a:lnTo>
                <a:close/>
              </a:path>
            </a:pathLst>
          </a:custGeom>
          <a:blipFill rotWithShape="1">
            <a:blip r:embed="rId4">
              <a:alphaModFix amt="60000"/>
            </a:blip>
            <a:stretch>
              <a:fillRect b="0" l="0" r="0" t="0"/>
            </a:stretch>
          </a:blipFill>
          <a:ln>
            <a:noFill/>
          </a:ln>
        </p:spPr>
      </p:sp>
      <p:sp>
        <p:nvSpPr>
          <p:cNvPr id="86" name="Google Shape;86;p1"/>
          <p:cNvSpPr/>
          <p:nvPr/>
        </p:nvSpPr>
        <p:spPr>
          <a:xfrm>
            <a:off x="1028700" y="308841"/>
            <a:ext cx="2177084" cy="2001512"/>
          </a:xfrm>
          <a:custGeom>
            <a:rect b="b" l="l" r="r" t="t"/>
            <a:pathLst>
              <a:path extrusionOk="0" h="2001512" w="2177084">
                <a:moveTo>
                  <a:pt x="0" y="0"/>
                </a:moveTo>
                <a:lnTo>
                  <a:pt x="2177084" y="0"/>
                </a:lnTo>
                <a:lnTo>
                  <a:pt x="2177084" y="2001512"/>
                </a:lnTo>
                <a:lnTo>
                  <a:pt x="0" y="2001512"/>
                </a:lnTo>
                <a:lnTo>
                  <a:pt x="0" y="0"/>
                </a:lnTo>
                <a:close/>
              </a:path>
            </a:pathLst>
          </a:custGeom>
          <a:blipFill rotWithShape="1">
            <a:blip r:embed="rId5">
              <a:alphaModFix/>
            </a:blip>
            <a:stretch>
              <a:fillRect b="0" l="0" r="0" t="0"/>
            </a:stretch>
          </a:blipFill>
          <a:ln>
            <a:noFill/>
          </a:ln>
        </p:spPr>
      </p:sp>
      <p:sp>
        <p:nvSpPr>
          <p:cNvPr id="87" name="Google Shape;87;p1"/>
          <p:cNvSpPr txBox="1"/>
          <p:nvPr/>
        </p:nvSpPr>
        <p:spPr>
          <a:xfrm>
            <a:off x="1028700" y="2764584"/>
            <a:ext cx="11078006" cy="4582896"/>
          </a:xfrm>
          <a:prstGeom prst="rect">
            <a:avLst/>
          </a:prstGeom>
          <a:noFill/>
          <a:ln>
            <a:noFill/>
          </a:ln>
        </p:spPr>
        <p:txBody>
          <a:bodyPr anchorCtr="0" anchor="t" bIns="0" lIns="0" spcFirstLastPara="1" rIns="0" wrap="square" tIns="0">
            <a:spAutoFit/>
          </a:bodyPr>
          <a:lstStyle/>
          <a:p>
            <a:pPr indent="0" lvl="0" marL="0" marR="0" rtl="0" algn="l">
              <a:lnSpc>
                <a:spcPct val="102999"/>
              </a:lnSpc>
              <a:spcBef>
                <a:spcPts val="0"/>
              </a:spcBef>
              <a:spcAft>
                <a:spcPts val="0"/>
              </a:spcAft>
              <a:buNone/>
            </a:pPr>
            <a:r>
              <a:rPr b="0" i="0" lang="en-US" sz="11534" u="none" cap="none" strike="noStrike">
                <a:solidFill>
                  <a:srgbClr val="F8F8F8"/>
                </a:solidFill>
                <a:latin typeface="Arial"/>
                <a:ea typeface="Arial"/>
                <a:cs typeface="Arial"/>
                <a:sym typeface="Arial"/>
              </a:rPr>
              <a:t>MULTIMODAL</a:t>
            </a:r>
            <a:endParaRPr/>
          </a:p>
          <a:p>
            <a:pPr indent="0" lvl="0" marL="0" marR="0" rtl="0" algn="l">
              <a:lnSpc>
                <a:spcPct val="102999"/>
              </a:lnSpc>
              <a:spcBef>
                <a:spcPts val="0"/>
              </a:spcBef>
              <a:spcAft>
                <a:spcPts val="0"/>
              </a:spcAft>
              <a:buNone/>
            </a:pPr>
            <a:r>
              <a:rPr b="0" i="0" lang="en-US" sz="11534" u="none" cap="none" strike="noStrike">
                <a:solidFill>
                  <a:srgbClr val="F8F8F8"/>
                </a:solidFill>
                <a:latin typeface="Arial"/>
                <a:ea typeface="Arial"/>
                <a:cs typeface="Arial"/>
                <a:sym typeface="Arial"/>
              </a:rPr>
              <a:t>TRANSLATION </a:t>
            </a:r>
            <a:endParaRPr/>
          </a:p>
          <a:p>
            <a:pPr indent="0" lvl="0" marL="0" marR="0" rtl="0" algn="l">
              <a:lnSpc>
                <a:spcPct val="102999"/>
              </a:lnSpc>
              <a:spcBef>
                <a:spcPts val="0"/>
              </a:spcBef>
              <a:spcAft>
                <a:spcPts val="0"/>
              </a:spcAft>
              <a:buNone/>
            </a:pPr>
            <a:r>
              <a:rPr b="0" i="0" lang="en-US" sz="11534" u="none" cap="none" strike="noStrike">
                <a:solidFill>
                  <a:srgbClr val="F8F8F8"/>
                </a:solidFill>
                <a:latin typeface="Arial"/>
                <a:ea typeface="Arial"/>
                <a:cs typeface="Arial"/>
                <a:sym typeface="Arial"/>
              </a:rPr>
              <a:t>PROJECT</a:t>
            </a:r>
            <a:endParaRPr/>
          </a:p>
        </p:txBody>
      </p:sp>
      <p:grpSp>
        <p:nvGrpSpPr>
          <p:cNvPr id="88" name="Google Shape;88;p1"/>
          <p:cNvGrpSpPr/>
          <p:nvPr/>
        </p:nvGrpSpPr>
        <p:grpSpPr>
          <a:xfrm>
            <a:off x="12106706" y="2443292"/>
            <a:ext cx="5685076" cy="9074649"/>
            <a:chOff x="0" y="-19050"/>
            <a:chExt cx="7580100" cy="12099531"/>
          </a:xfrm>
        </p:grpSpPr>
        <p:sp>
          <p:nvSpPr>
            <p:cNvPr id="89" name="Google Shape;89;p1"/>
            <p:cNvSpPr txBox="1"/>
            <p:nvPr/>
          </p:nvSpPr>
          <p:spPr>
            <a:xfrm>
              <a:off x="0" y="-19050"/>
              <a:ext cx="7580100" cy="498000"/>
            </a:xfrm>
            <a:prstGeom prst="rect">
              <a:avLst/>
            </a:prstGeom>
            <a:noFill/>
            <a:ln>
              <a:noFill/>
            </a:ln>
          </p:spPr>
          <p:txBody>
            <a:bodyPr anchorCtr="0" anchor="t" bIns="0" lIns="0" spcFirstLastPara="1" rIns="0" wrap="square" tIns="0">
              <a:spAutoFit/>
            </a:bodyPr>
            <a:lstStyle/>
            <a:p>
              <a:pPr indent="0" lvl="0" marL="0" marR="0" rtl="0" algn="r">
                <a:lnSpc>
                  <a:spcPct val="129995"/>
                </a:lnSpc>
                <a:spcBef>
                  <a:spcPts val="0"/>
                </a:spcBef>
                <a:spcAft>
                  <a:spcPts val="0"/>
                </a:spcAft>
                <a:buNone/>
              </a:pPr>
              <a:r>
                <a:rPr i="0" lang="en-US" sz="2427" u="none" cap="none" strike="noStrike">
                  <a:solidFill>
                    <a:srgbClr val="F8F8F8"/>
                  </a:solidFill>
                  <a:latin typeface="Ultra"/>
                  <a:ea typeface="Ultra"/>
                  <a:cs typeface="Ultra"/>
                  <a:sym typeface="Ultra"/>
                </a:rPr>
                <a:t>PRESENTED TO</a:t>
              </a:r>
              <a:endParaRPr/>
            </a:p>
          </p:txBody>
        </p:sp>
        <p:sp>
          <p:nvSpPr>
            <p:cNvPr id="90" name="Google Shape;90;p1"/>
            <p:cNvSpPr txBox="1"/>
            <p:nvPr/>
          </p:nvSpPr>
          <p:spPr>
            <a:xfrm>
              <a:off x="0" y="575988"/>
              <a:ext cx="7579995" cy="3691746"/>
            </a:xfrm>
            <a:prstGeom prst="rect">
              <a:avLst/>
            </a:prstGeom>
            <a:noFill/>
            <a:ln>
              <a:noFill/>
            </a:ln>
          </p:spPr>
          <p:txBody>
            <a:bodyPr anchorCtr="0" anchor="t" bIns="0" lIns="0" spcFirstLastPara="1" rIns="0" wrap="square" tIns="0">
              <a:spAutoFit/>
            </a:bodyPr>
            <a:lstStyle/>
            <a:p>
              <a:pPr indent="0" lvl="0" marL="0" marR="0" rtl="0" algn="r">
                <a:lnSpc>
                  <a:spcPct val="140045"/>
                </a:lnSpc>
                <a:spcBef>
                  <a:spcPts val="0"/>
                </a:spcBef>
                <a:spcAft>
                  <a:spcPts val="0"/>
                </a:spcAft>
                <a:buNone/>
              </a:pPr>
              <a:r>
                <a:rPr b="0" i="0" lang="en-US" sz="2647" u="none" cap="none" strike="noStrike">
                  <a:solidFill>
                    <a:srgbClr val="F8F8F8"/>
                  </a:solidFill>
                  <a:latin typeface="IBM Plex Sans"/>
                  <a:ea typeface="IBM Plex Sans"/>
                  <a:cs typeface="IBM Plex Sans"/>
                  <a:sym typeface="IBM Plex Sans"/>
                </a:rPr>
                <a:t>Digital Egypt Pioneers Initiative DEPI</a:t>
              </a:r>
              <a:endParaRPr/>
            </a:p>
            <a:p>
              <a:pPr indent="0" lvl="0" marL="0" marR="0" rtl="0" algn="r">
                <a:lnSpc>
                  <a:spcPct val="140045"/>
                </a:lnSpc>
                <a:spcBef>
                  <a:spcPts val="0"/>
                </a:spcBef>
                <a:spcAft>
                  <a:spcPts val="0"/>
                </a:spcAft>
                <a:buNone/>
              </a:pPr>
              <a:r>
                <a:rPr b="1" i="0" lang="en-US" sz="2647" u="none" cap="none" strike="noStrike">
                  <a:solidFill>
                    <a:srgbClr val="F8F8F8"/>
                  </a:solidFill>
                  <a:latin typeface="IBM Plex Sans"/>
                  <a:ea typeface="IBM Plex Sans"/>
                  <a:cs typeface="IBM Plex Sans"/>
                  <a:sym typeface="IBM Plex Sans"/>
                </a:rPr>
                <a:t>Company </a:t>
              </a:r>
              <a:endParaRPr/>
            </a:p>
            <a:p>
              <a:pPr indent="0" lvl="0" marL="0" marR="0" rtl="0" algn="r">
                <a:lnSpc>
                  <a:spcPct val="140045"/>
                </a:lnSpc>
                <a:spcBef>
                  <a:spcPts val="0"/>
                </a:spcBef>
                <a:spcAft>
                  <a:spcPts val="0"/>
                </a:spcAft>
                <a:buNone/>
              </a:pPr>
              <a:r>
                <a:rPr b="0" i="0" lang="en-US" sz="2647" u="none" cap="none" strike="noStrike">
                  <a:solidFill>
                    <a:srgbClr val="F8F8F8"/>
                  </a:solidFill>
                  <a:latin typeface="IBM Plex Sans"/>
                  <a:ea typeface="IBM Plex Sans"/>
                  <a:cs typeface="IBM Plex Sans"/>
                  <a:sym typeface="IBM Plex Sans"/>
                </a:rPr>
                <a:t>AST</a:t>
              </a:r>
              <a:endParaRPr/>
            </a:p>
            <a:p>
              <a:pPr indent="0" lvl="0" marL="0" marR="0" rtl="0" algn="r">
                <a:lnSpc>
                  <a:spcPct val="140045"/>
                </a:lnSpc>
                <a:spcBef>
                  <a:spcPts val="0"/>
                </a:spcBef>
                <a:spcAft>
                  <a:spcPts val="0"/>
                </a:spcAft>
                <a:buNone/>
              </a:pPr>
              <a:r>
                <a:t/>
              </a:r>
              <a:endParaRPr b="0" i="0" sz="2647" u="none" cap="none" strike="noStrike">
                <a:solidFill>
                  <a:srgbClr val="F8F8F8"/>
                </a:solidFill>
                <a:latin typeface="IBM Plex Sans"/>
                <a:ea typeface="IBM Plex Sans"/>
                <a:cs typeface="IBM Plex Sans"/>
                <a:sym typeface="IBM Plex Sans"/>
              </a:endParaRPr>
            </a:p>
            <a:p>
              <a:pPr indent="0" lvl="0" marL="0" marR="0" rtl="0" algn="r">
                <a:lnSpc>
                  <a:spcPct val="140045"/>
                </a:lnSpc>
                <a:spcBef>
                  <a:spcPts val="0"/>
                </a:spcBef>
                <a:spcAft>
                  <a:spcPts val="0"/>
                </a:spcAft>
                <a:buNone/>
              </a:pPr>
              <a:r>
                <a:rPr b="1" i="0" lang="en-US" sz="2647" u="none" cap="none" strike="noStrike">
                  <a:solidFill>
                    <a:srgbClr val="F8F8F8"/>
                  </a:solidFill>
                  <a:latin typeface="IBM Plex Sans"/>
                  <a:ea typeface="IBM Plex Sans"/>
                  <a:cs typeface="IBM Plex Sans"/>
                  <a:sym typeface="IBM Plex Sans"/>
                </a:rPr>
                <a:t>track</a:t>
              </a:r>
              <a:endParaRPr/>
            </a:p>
            <a:p>
              <a:pPr indent="0" lvl="0" marL="0" marR="0" rtl="0" algn="r">
                <a:lnSpc>
                  <a:spcPct val="140045"/>
                </a:lnSpc>
                <a:spcBef>
                  <a:spcPts val="0"/>
                </a:spcBef>
                <a:spcAft>
                  <a:spcPts val="0"/>
                </a:spcAft>
                <a:buNone/>
              </a:pPr>
              <a:r>
                <a:rPr b="0" i="0" lang="en-US" sz="2647" u="none" cap="none" strike="noStrike">
                  <a:solidFill>
                    <a:srgbClr val="F8F8F8"/>
                  </a:solidFill>
                  <a:latin typeface="IBM Plex Sans"/>
                  <a:ea typeface="IBM Plex Sans"/>
                  <a:cs typeface="IBM Plex Sans"/>
                  <a:sym typeface="IBM Plex Sans"/>
                </a:rPr>
                <a:t>Mircosoft Machine Learning Enginee</a:t>
              </a:r>
              <a:r>
                <a:rPr b="1" i="0" lang="en-US" sz="2647" u="none" cap="none" strike="noStrike">
                  <a:solidFill>
                    <a:srgbClr val="F8F8F8"/>
                  </a:solidFill>
                  <a:latin typeface="IBM Plex Sans"/>
                  <a:ea typeface="IBM Plex Sans"/>
                  <a:cs typeface="IBM Plex Sans"/>
                  <a:sym typeface="IBM Plex Sans"/>
                </a:rPr>
                <a:t>r</a:t>
              </a:r>
              <a:endParaRPr/>
            </a:p>
          </p:txBody>
        </p:sp>
        <p:sp>
          <p:nvSpPr>
            <p:cNvPr id="91" name="Google Shape;91;p1"/>
            <p:cNvSpPr txBox="1"/>
            <p:nvPr/>
          </p:nvSpPr>
          <p:spPr>
            <a:xfrm>
              <a:off x="0" y="11505995"/>
              <a:ext cx="7579995" cy="574486"/>
            </a:xfrm>
            <a:prstGeom prst="rect">
              <a:avLst/>
            </a:prstGeom>
            <a:noFill/>
            <a:ln>
              <a:noFill/>
            </a:ln>
          </p:spPr>
          <p:txBody>
            <a:bodyPr anchorCtr="0" anchor="t" bIns="0" lIns="0" spcFirstLastPara="1" rIns="0" wrap="square" tIns="0">
              <a:spAutoFit/>
            </a:bodyPr>
            <a:lstStyle/>
            <a:p>
              <a:pPr indent="0" lvl="0" marL="0" marR="0" rtl="0" algn="r">
                <a:lnSpc>
                  <a:spcPct val="205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2" name="Google Shape;92;p1"/>
            <p:cNvSpPr txBox="1"/>
            <p:nvPr/>
          </p:nvSpPr>
          <p:spPr>
            <a:xfrm>
              <a:off x="0" y="5815031"/>
              <a:ext cx="7580100" cy="498000"/>
            </a:xfrm>
            <a:prstGeom prst="rect">
              <a:avLst/>
            </a:prstGeom>
            <a:noFill/>
            <a:ln>
              <a:noFill/>
            </a:ln>
          </p:spPr>
          <p:txBody>
            <a:bodyPr anchorCtr="0" anchor="t" bIns="0" lIns="0" spcFirstLastPara="1" rIns="0" wrap="square" tIns="0">
              <a:spAutoFit/>
            </a:bodyPr>
            <a:lstStyle/>
            <a:p>
              <a:pPr indent="0" lvl="0" marL="0" marR="0" rtl="0" algn="r">
                <a:lnSpc>
                  <a:spcPct val="129995"/>
                </a:lnSpc>
                <a:spcBef>
                  <a:spcPts val="0"/>
                </a:spcBef>
                <a:spcAft>
                  <a:spcPts val="0"/>
                </a:spcAft>
                <a:buNone/>
              </a:pPr>
              <a:r>
                <a:rPr i="0" lang="en-US" sz="2427" u="none" cap="none" strike="noStrike">
                  <a:solidFill>
                    <a:srgbClr val="F8F8F8"/>
                  </a:solidFill>
                  <a:latin typeface="Ultra"/>
                  <a:ea typeface="Ultra"/>
                  <a:cs typeface="Ultra"/>
                  <a:sym typeface="Ultra"/>
                </a:rPr>
                <a:t>PRESENTED BY</a:t>
              </a:r>
              <a:endParaRPr/>
            </a:p>
          </p:txBody>
        </p:sp>
        <p:sp>
          <p:nvSpPr>
            <p:cNvPr id="93" name="Google Shape;93;p1"/>
            <p:cNvSpPr txBox="1"/>
            <p:nvPr/>
          </p:nvSpPr>
          <p:spPr>
            <a:xfrm>
              <a:off x="0" y="6410069"/>
              <a:ext cx="7579995" cy="3840760"/>
            </a:xfrm>
            <a:prstGeom prst="rect">
              <a:avLst/>
            </a:prstGeom>
            <a:noFill/>
            <a:ln>
              <a:noFill/>
            </a:ln>
          </p:spPr>
          <p:txBody>
            <a:bodyPr anchorCtr="0" anchor="t" bIns="0" lIns="0" spcFirstLastPara="1" rIns="0" wrap="square" tIns="0">
              <a:spAutoFit/>
            </a:bodyPr>
            <a:lstStyle/>
            <a:p>
              <a:pPr indent="0" lvl="0" marL="0" marR="0" rtl="0" algn="r">
                <a:lnSpc>
                  <a:spcPct val="140043"/>
                </a:lnSpc>
                <a:spcBef>
                  <a:spcPts val="0"/>
                </a:spcBef>
                <a:spcAft>
                  <a:spcPts val="0"/>
                </a:spcAft>
                <a:buNone/>
              </a:pPr>
              <a:r>
                <a:rPr b="0" i="0" lang="en-US" sz="2747" u="none" cap="none" strike="noStrike">
                  <a:solidFill>
                    <a:srgbClr val="F8F8F8"/>
                  </a:solidFill>
                  <a:latin typeface="IBM Plex Sans"/>
                  <a:ea typeface="IBM Plex Sans"/>
                  <a:cs typeface="IBM Plex Sans"/>
                  <a:sym typeface="IBM Plex Sans"/>
                </a:rPr>
                <a:t>Nassar Khaled Mahmoud</a:t>
              </a:r>
              <a:endParaRPr/>
            </a:p>
            <a:p>
              <a:pPr indent="0" lvl="0" marL="0" marR="0" rtl="0" algn="r">
                <a:lnSpc>
                  <a:spcPct val="140043"/>
                </a:lnSpc>
                <a:spcBef>
                  <a:spcPts val="0"/>
                </a:spcBef>
                <a:spcAft>
                  <a:spcPts val="0"/>
                </a:spcAft>
                <a:buNone/>
              </a:pPr>
              <a:r>
                <a:rPr b="0" i="0" lang="en-US" sz="2747" u="none" cap="none" strike="noStrike">
                  <a:solidFill>
                    <a:srgbClr val="F8F8F8"/>
                  </a:solidFill>
                  <a:latin typeface="IBM Plex Sans"/>
                  <a:ea typeface="IBM Plex Sans"/>
                  <a:cs typeface="IBM Plex Sans"/>
                  <a:sym typeface="IBM Plex Sans"/>
                </a:rPr>
                <a:t>Abdelrahman Moustafa Attia</a:t>
              </a:r>
              <a:endParaRPr/>
            </a:p>
            <a:p>
              <a:pPr indent="0" lvl="0" marL="0" marR="0" rtl="0" algn="r">
                <a:lnSpc>
                  <a:spcPct val="140043"/>
                </a:lnSpc>
                <a:spcBef>
                  <a:spcPts val="0"/>
                </a:spcBef>
                <a:spcAft>
                  <a:spcPts val="0"/>
                </a:spcAft>
                <a:buNone/>
              </a:pPr>
              <a:r>
                <a:rPr b="0" i="0" lang="en-US" sz="2747" u="none" cap="none" strike="noStrike">
                  <a:solidFill>
                    <a:srgbClr val="F8F8F8"/>
                  </a:solidFill>
                  <a:latin typeface="IBM Plex Sans"/>
                  <a:ea typeface="IBM Plex Sans"/>
                  <a:cs typeface="IBM Plex Sans"/>
                  <a:sym typeface="IBM Plex Sans"/>
                </a:rPr>
                <a:t>Omar Medhat Mohamed</a:t>
              </a:r>
              <a:endParaRPr/>
            </a:p>
            <a:p>
              <a:pPr indent="0" lvl="0" marL="0" marR="0" rtl="0" algn="r">
                <a:lnSpc>
                  <a:spcPct val="140043"/>
                </a:lnSpc>
                <a:spcBef>
                  <a:spcPts val="0"/>
                </a:spcBef>
                <a:spcAft>
                  <a:spcPts val="0"/>
                </a:spcAft>
                <a:buNone/>
              </a:pPr>
              <a:r>
                <a:rPr b="0" i="0" lang="en-US" sz="2747" u="none" cap="none" strike="noStrike">
                  <a:solidFill>
                    <a:srgbClr val="F8F8F8"/>
                  </a:solidFill>
                  <a:latin typeface="IBM Plex Sans"/>
                  <a:ea typeface="IBM Plex Sans"/>
                  <a:cs typeface="IBM Plex Sans"/>
                  <a:sym typeface="IBM Plex Sans"/>
                </a:rPr>
                <a:t>Habeba Mostafa Desoky </a:t>
              </a:r>
              <a:endParaRPr/>
            </a:p>
            <a:p>
              <a:pPr indent="0" lvl="0" marL="0" marR="0" rtl="0" algn="r">
                <a:lnSpc>
                  <a:spcPct val="140043"/>
                </a:lnSpc>
                <a:spcBef>
                  <a:spcPts val="0"/>
                </a:spcBef>
                <a:spcAft>
                  <a:spcPts val="0"/>
                </a:spcAft>
                <a:buNone/>
              </a:pPr>
              <a:r>
                <a:rPr b="0" i="0" lang="en-US" sz="2747" u="none" cap="none" strike="noStrike">
                  <a:solidFill>
                    <a:srgbClr val="F8F8F8"/>
                  </a:solidFill>
                  <a:latin typeface="IBM Plex Sans"/>
                  <a:ea typeface="IBM Plex Sans"/>
                  <a:cs typeface="IBM Plex Sans"/>
                  <a:sym typeface="IBM Plex Sans"/>
                </a:rPr>
                <a:t>Carol Maged Victor</a:t>
              </a:r>
              <a:endParaRPr/>
            </a:p>
            <a:p>
              <a:pPr indent="0" lvl="0" marL="0" marR="0" rtl="0" algn="r">
                <a:lnSpc>
                  <a:spcPct val="140043"/>
                </a:lnSpc>
                <a:spcBef>
                  <a:spcPts val="0"/>
                </a:spcBef>
                <a:spcAft>
                  <a:spcPts val="0"/>
                </a:spcAft>
                <a:buNone/>
              </a:pPr>
              <a:r>
                <a:t/>
              </a:r>
              <a:endParaRPr b="0" i="0" sz="2747" u="none" cap="none" strike="noStrike">
                <a:solidFill>
                  <a:srgbClr val="F8F8F8"/>
                </a:solidFill>
                <a:latin typeface="IBM Plex Sans"/>
                <a:ea typeface="IBM Plex Sans"/>
                <a:cs typeface="IBM Plex Sans"/>
                <a:sym typeface="IBM Plex Sans"/>
              </a:endParaRPr>
            </a:p>
          </p:txBody>
        </p:sp>
      </p:grpSp>
      <p:sp>
        <p:nvSpPr>
          <p:cNvPr id="94" name="Google Shape;94;p1"/>
          <p:cNvSpPr txBox="1"/>
          <p:nvPr/>
        </p:nvSpPr>
        <p:spPr>
          <a:xfrm>
            <a:off x="1028700" y="8459305"/>
            <a:ext cx="6631941" cy="58039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3399" u="none" cap="none" strike="noStrike">
                <a:solidFill>
                  <a:srgbClr val="F8F8F8"/>
                </a:solidFill>
                <a:latin typeface="IBM Plex Sans"/>
                <a:ea typeface="IBM Plex Sans"/>
                <a:cs typeface="IBM Plex Sans"/>
                <a:sym typeface="IBM Plex Sans"/>
              </a:rPr>
              <a:t>Integrated Translation System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03B"/>
        </a:solidFill>
      </p:bgPr>
    </p:bg>
    <p:spTree>
      <p:nvGrpSpPr>
        <p:cNvPr id="342" name="Shape 342"/>
        <p:cNvGrpSpPr/>
        <p:nvPr/>
      </p:nvGrpSpPr>
      <p:grpSpPr>
        <a:xfrm>
          <a:off x="0" y="0"/>
          <a:ext cx="0" cy="0"/>
          <a:chOff x="0" y="0"/>
          <a:chExt cx="0" cy="0"/>
        </a:xfrm>
      </p:grpSpPr>
      <p:sp>
        <p:nvSpPr>
          <p:cNvPr id="343" name="Google Shape;343;p10"/>
          <p:cNvSpPr txBox="1"/>
          <p:nvPr/>
        </p:nvSpPr>
        <p:spPr>
          <a:xfrm>
            <a:off x="709061" y="1477264"/>
            <a:ext cx="16869900" cy="9158400"/>
          </a:xfrm>
          <a:prstGeom prst="rect">
            <a:avLst/>
          </a:prstGeom>
          <a:noFill/>
          <a:ln>
            <a:noFill/>
          </a:ln>
        </p:spPr>
        <p:txBody>
          <a:bodyPr anchorCtr="0" anchor="t" bIns="0" lIns="0" spcFirstLastPara="1" rIns="0" wrap="square" tIns="0">
            <a:spAutoFit/>
          </a:bodyPr>
          <a:lstStyle/>
          <a:p>
            <a:pPr indent="-283247" lvl="1" marL="604594" marR="0" rtl="0" algn="l">
              <a:lnSpc>
                <a:spcPct val="120000"/>
              </a:lnSpc>
              <a:spcBef>
                <a:spcPts val="0"/>
              </a:spcBef>
              <a:spcAft>
                <a:spcPts val="0"/>
              </a:spcAft>
              <a:buClr>
                <a:srgbClr val="FFFFFF"/>
              </a:buClr>
              <a:buSzPts val="2500"/>
              <a:buChar char="•"/>
            </a:pPr>
            <a:r>
              <a:rPr i="0" lang="en-US" sz="2500" u="none" cap="none" strike="noStrike">
                <a:solidFill>
                  <a:srgbClr val="FFFFFF"/>
                </a:solidFill>
                <a:latin typeface="Ultra"/>
                <a:ea typeface="Ultra"/>
                <a:cs typeface="Ultra"/>
                <a:sym typeface="Ultra"/>
              </a:rPr>
              <a:t>Text Cleaning:</a:t>
            </a:r>
            <a:endParaRPr sz="1100"/>
          </a:p>
          <a:p>
            <a:pPr indent="-384013" lvl="2" marL="1209188" marR="0" rtl="0" algn="l">
              <a:lnSpc>
                <a:spcPct val="120000"/>
              </a:lnSpc>
              <a:spcBef>
                <a:spcPts val="0"/>
              </a:spcBef>
              <a:spcAft>
                <a:spcPts val="0"/>
              </a:spcAft>
              <a:buClr>
                <a:srgbClr val="FFFFFF"/>
              </a:buClr>
              <a:buSzPts val="2500"/>
              <a:buChar char="⚬"/>
            </a:pPr>
            <a:r>
              <a:rPr i="0" lang="en-US" sz="2500" u="none" cap="none" strike="noStrike">
                <a:solidFill>
                  <a:srgbClr val="FFFFFF"/>
                </a:solidFill>
                <a:latin typeface="Ultra"/>
                <a:ea typeface="Ultra"/>
                <a:cs typeface="Ultra"/>
                <a:sym typeface="Ultra"/>
              </a:rPr>
              <a:t>Remove unnecessary characters, punctuation, or irrelevant symbols that may confuse the model.</a:t>
            </a:r>
            <a:endParaRPr sz="1100"/>
          </a:p>
          <a:p>
            <a:pPr indent="-384013" lvl="2" marL="1209188" marR="0" rtl="0" algn="l">
              <a:lnSpc>
                <a:spcPct val="120000"/>
              </a:lnSpc>
              <a:spcBef>
                <a:spcPts val="0"/>
              </a:spcBef>
              <a:spcAft>
                <a:spcPts val="0"/>
              </a:spcAft>
              <a:buClr>
                <a:srgbClr val="FFFFFF"/>
              </a:buClr>
              <a:buSzPts val="2500"/>
              <a:buChar char="⚬"/>
            </a:pPr>
            <a:r>
              <a:rPr i="0" lang="en-US" sz="2500" u="none" cap="none" strike="noStrike">
                <a:solidFill>
                  <a:srgbClr val="FFFFFF"/>
                </a:solidFill>
                <a:latin typeface="Ultra"/>
                <a:ea typeface="Ultra"/>
                <a:cs typeface="Ultra"/>
                <a:sym typeface="Ultra"/>
              </a:rPr>
              <a:t>Standardize text (e.g., convert to lowercase) for uniformity.</a:t>
            </a:r>
            <a:endParaRPr sz="1100"/>
          </a:p>
          <a:p>
            <a:pPr indent="-283247" lvl="1" marL="604594" marR="0" rtl="0" algn="l">
              <a:lnSpc>
                <a:spcPct val="120000"/>
              </a:lnSpc>
              <a:spcBef>
                <a:spcPts val="0"/>
              </a:spcBef>
              <a:spcAft>
                <a:spcPts val="0"/>
              </a:spcAft>
              <a:buClr>
                <a:srgbClr val="FFFFFF"/>
              </a:buClr>
              <a:buSzPts val="2500"/>
              <a:buChar char="•"/>
            </a:pPr>
            <a:r>
              <a:rPr i="0" lang="en-US" sz="2500" u="none" cap="none" strike="noStrike">
                <a:solidFill>
                  <a:srgbClr val="FFFFFF"/>
                </a:solidFill>
                <a:latin typeface="Ultra"/>
                <a:ea typeface="Ultra"/>
                <a:cs typeface="Ultra"/>
                <a:sym typeface="Ultra"/>
              </a:rPr>
              <a:t>Tokenization:</a:t>
            </a:r>
            <a:endParaRPr sz="1100"/>
          </a:p>
          <a:p>
            <a:pPr indent="-384013" lvl="2" marL="1209188" marR="0" rtl="0" algn="l">
              <a:lnSpc>
                <a:spcPct val="120000"/>
              </a:lnSpc>
              <a:spcBef>
                <a:spcPts val="0"/>
              </a:spcBef>
              <a:spcAft>
                <a:spcPts val="0"/>
              </a:spcAft>
              <a:buClr>
                <a:srgbClr val="FFFFFF"/>
              </a:buClr>
              <a:buSzPts val="2500"/>
              <a:buChar char="⚬"/>
            </a:pPr>
            <a:r>
              <a:rPr i="0" lang="en-US" sz="2500" u="none" cap="none" strike="noStrike">
                <a:solidFill>
                  <a:srgbClr val="FFFFFF"/>
                </a:solidFill>
                <a:latin typeface="Ultra"/>
                <a:ea typeface="Ultra"/>
                <a:cs typeface="Ultra"/>
                <a:sym typeface="Ultra"/>
              </a:rPr>
              <a:t>Break down the input text into smaller units called tokens (words or subwords), which the model can process. GPT models typically use byte pair encoding (BPE) to handle this.</a:t>
            </a:r>
            <a:endParaRPr sz="1100"/>
          </a:p>
          <a:p>
            <a:pPr indent="-283247" lvl="1" marL="604594" marR="0" rtl="0" algn="l">
              <a:lnSpc>
                <a:spcPct val="120000"/>
              </a:lnSpc>
              <a:spcBef>
                <a:spcPts val="0"/>
              </a:spcBef>
              <a:spcAft>
                <a:spcPts val="0"/>
              </a:spcAft>
              <a:buClr>
                <a:srgbClr val="FFFFFF"/>
              </a:buClr>
              <a:buSzPts val="2500"/>
              <a:buChar char="•"/>
            </a:pPr>
            <a:r>
              <a:rPr i="0" lang="en-US" sz="2500" u="none" cap="none" strike="noStrike">
                <a:solidFill>
                  <a:srgbClr val="FFFFFF"/>
                </a:solidFill>
                <a:latin typeface="Ultra"/>
                <a:ea typeface="Ultra"/>
                <a:cs typeface="Ultra"/>
                <a:sym typeface="Ultra"/>
              </a:rPr>
              <a:t>Handling Missing or Incomplete Data:</a:t>
            </a:r>
            <a:endParaRPr sz="1100"/>
          </a:p>
          <a:p>
            <a:pPr indent="-384013" lvl="2" marL="1209188" marR="0" rtl="0" algn="l">
              <a:lnSpc>
                <a:spcPct val="120000"/>
              </a:lnSpc>
              <a:spcBef>
                <a:spcPts val="0"/>
              </a:spcBef>
              <a:spcAft>
                <a:spcPts val="0"/>
              </a:spcAft>
              <a:buClr>
                <a:srgbClr val="FFFFFF"/>
              </a:buClr>
              <a:buSzPts val="2500"/>
              <a:buChar char="⚬"/>
            </a:pPr>
            <a:r>
              <a:rPr i="0" lang="en-US" sz="2500" u="none" cap="none" strike="noStrike">
                <a:solidFill>
                  <a:srgbClr val="FFFFFF"/>
                </a:solidFill>
                <a:latin typeface="Ultra"/>
                <a:ea typeface="Ultra"/>
                <a:cs typeface="Ultra"/>
                <a:sym typeface="Ultra"/>
              </a:rPr>
              <a:t>Remove or fill in missing values to avoid gaps in training that could negatively affect the model’s performance.</a:t>
            </a:r>
            <a:endParaRPr sz="1100"/>
          </a:p>
          <a:p>
            <a:pPr indent="-283247" lvl="1" marL="604594" marR="0" rtl="0" algn="l">
              <a:lnSpc>
                <a:spcPct val="120000"/>
              </a:lnSpc>
              <a:spcBef>
                <a:spcPts val="0"/>
              </a:spcBef>
              <a:spcAft>
                <a:spcPts val="0"/>
              </a:spcAft>
              <a:buClr>
                <a:srgbClr val="FFFFFF"/>
              </a:buClr>
              <a:buSzPts val="2500"/>
              <a:buChar char="•"/>
            </a:pPr>
            <a:r>
              <a:rPr i="0" lang="en-US" sz="2500" u="none" cap="none" strike="noStrike">
                <a:solidFill>
                  <a:srgbClr val="FFFFFF"/>
                </a:solidFill>
                <a:latin typeface="Ultra"/>
                <a:ea typeface="Ultra"/>
                <a:cs typeface="Ultra"/>
                <a:sym typeface="Ultra"/>
              </a:rPr>
              <a:t>Stop Word Removal </a:t>
            </a:r>
            <a:endParaRPr sz="1100"/>
          </a:p>
          <a:p>
            <a:pPr indent="-283247" lvl="1" marL="604594" marR="0" rtl="0" algn="l">
              <a:lnSpc>
                <a:spcPct val="120000"/>
              </a:lnSpc>
              <a:spcBef>
                <a:spcPts val="0"/>
              </a:spcBef>
              <a:spcAft>
                <a:spcPts val="0"/>
              </a:spcAft>
              <a:buClr>
                <a:srgbClr val="FFFFFF"/>
              </a:buClr>
              <a:buSzPts val="2500"/>
              <a:buChar char="•"/>
            </a:pPr>
            <a:r>
              <a:rPr i="0" lang="en-US" sz="2500" u="none" cap="none" strike="noStrike">
                <a:solidFill>
                  <a:srgbClr val="FFFFFF"/>
                </a:solidFill>
                <a:latin typeface="Ultra"/>
                <a:ea typeface="Ultra"/>
                <a:cs typeface="Ultra"/>
                <a:sym typeface="Ultra"/>
              </a:rPr>
              <a:t>Lemmatization:</a:t>
            </a:r>
            <a:endParaRPr sz="1100"/>
          </a:p>
          <a:p>
            <a:pPr indent="-384013" lvl="2" marL="1209188" marR="0" rtl="0" algn="l">
              <a:lnSpc>
                <a:spcPct val="120000"/>
              </a:lnSpc>
              <a:spcBef>
                <a:spcPts val="0"/>
              </a:spcBef>
              <a:spcAft>
                <a:spcPts val="0"/>
              </a:spcAft>
              <a:buClr>
                <a:srgbClr val="FFFFFF"/>
              </a:buClr>
              <a:buSzPts val="2500"/>
              <a:buChar char="⚬"/>
            </a:pPr>
            <a:r>
              <a:rPr i="0" lang="en-US" sz="2500" u="none" cap="none" strike="noStrike">
                <a:solidFill>
                  <a:srgbClr val="FFFFFF"/>
                </a:solidFill>
                <a:latin typeface="Ultra"/>
                <a:ea typeface="Ultra"/>
                <a:cs typeface="Ultra"/>
                <a:sym typeface="Ultra"/>
              </a:rPr>
              <a:t>Convert words to their root form to reduce variations (e.g., “running” becomes “run”) and help the model generalize across different forms of a word.</a:t>
            </a:r>
            <a:endParaRPr sz="1100"/>
          </a:p>
          <a:p>
            <a:pPr indent="-283247" lvl="1" marL="604594" marR="0" rtl="0" algn="l">
              <a:lnSpc>
                <a:spcPct val="120000"/>
              </a:lnSpc>
              <a:spcBef>
                <a:spcPts val="0"/>
              </a:spcBef>
              <a:spcAft>
                <a:spcPts val="0"/>
              </a:spcAft>
              <a:buClr>
                <a:srgbClr val="FFFFFF"/>
              </a:buClr>
              <a:buSzPts val="2500"/>
              <a:buChar char="•"/>
            </a:pPr>
            <a:r>
              <a:rPr i="0" lang="en-US" sz="2500" u="none" cap="none" strike="noStrike">
                <a:solidFill>
                  <a:srgbClr val="FFFFFF"/>
                </a:solidFill>
                <a:latin typeface="Ultra"/>
                <a:ea typeface="Ultra"/>
                <a:cs typeface="Ultra"/>
                <a:sym typeface="Ultra"/>
              </a:rPr>
              <a:t>Handling Special Tokens:</a:t>
            </a:r>
            <a:endParaRPr sz="1100"/>
          </a:p>
          <a:p>
            <a:pPr indent="-384013" lvl="2" marL="1209188" marR="0" rtl="0" algn="l">
              <a:lnSpc>
                <a:spcPct val="120000"/>
              </a:lnSpc>
              <a:spcBef>
                <a:spcPts val="0"/>
              </a:spcBef>
              <a:spcAft>
                <a:spcPts val="0"/>
              </a:spcAft>
              <a:buClr>
                <a:srgbClr val="FFFFFF"/>
              </a:buClr>
              <a:buSzPts val="2500"/>
              <a:buChar char="⚬"/>
            </a:pPr>
            <a:r>
              <a:rPr i="0" lang="en-US" sz="2500" u="none" cap="none" strike="noStrike">
                <a:solidFill>
                  <a:srgbClr val="FFFFFF"/>
                </a:solidFill>
                <a:latin typeface="Ultra"/>
                <a:ea typeface="Ultra"/>
                <a:cs typeface="Ultra"/>
                <a:sym typeface="Ultra"/>
              </a:rPr>
              <a:t>Add special tokens for specific tasks like start-of-sequence (&lt;s&gt;) or end-of-sequence (&lt;/s&gt;) markers to assist the model in structuring its responses.</a:t>
            </a:r>
            <a:endParaRPr sz="1100"/>
          </a:p>
          <a:p>
            <a:pPr indent="0" lvl="0" marL="0" marR="0" rtl="0" algn="l">
              <a:lnSpc>
                <a:spcPct val="120000"/>
              </a:lnSpc>
              <a:spcBef>
                <a:spcPts val="0"/>
              </a:spcBef>
              <a:spcAft>
                <a:spcPts val="0"/>
              </a:spcAft>
              <a:buNone/>
            </a:pPr>
            <a:r>
              <a:t/>
            </a:r>
            <a:endParaRPr i="0" sz="2500" u="none" cap="none" strike="noStrike">
              <a:solidFill>
                <a:srgbClr val="FFFFFF"/>
              </a:solidFill>
              <a:latin typeface="Ultra"/>
              <a:ea typeface="Ultra"/>
              <a:cs typeface="Ultra"/>
              <a:sym typeface="Ultra"/>
            </a:endParaRPr>
          </a:p>
        </p:txBody>
      </p:sp>
      <p:sp>
        <p:nvSpPr>
          <p:cNvPr id="344" name="Google Shape;344;p10"/>
          <p:cNvSpPr txBox="1"/>
          <p:nvPr/>
        </p:nvSpPr>
        <p:spPr>
          <a:xfrm>
            <a:off x="13794075" y="671338"/>
            <a:ext cx="3910200" cy="538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500" u="none" cap="none" strike="noStrike">
                <a:solidFill>
                  <a:srgbClr val="F8F8F8"/>
                </a:solidFill>
                <a:latin typeface="Ultra"/>
                <a:ea typeface="Ultra"/>
                <a:cs typeface="Ultra"/>
                <a:sym typeface="Ultra"/>
              </a:rPr>
              <a:t>chat bot</a:t>
            </a:r>
            <a:endParaRPr/>
          </a:p>
        </p:txBody>
      </p:sp>
      <p:sp>
        <p:nvSpPr>
          <p:cNvPr id="345" name="Google Shape;345;p10"/>
          <p:cNvSpPr/>
          <p:nvPr/>
        </p:nvSpPr>
        <p:spPr>
          <a:xfrm>
            <a:off x="1028700" y="308841"/>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grpSp>
        <p:nvGrpSpPr>
          <p:cNvPr id="351" name="Google Shape;351;p11"/>
          <p:cNvGrpSpPr/>
          <p:nvPr/>
        </p:nvGrpSpPr>
        <p:grpSpPr>
          <a:xfrm>
            <a:off x="14578523" y="956821"/>
            <a:ext cx="2680777" cy="502293"/>
            <a:chOff x="0" y="0"/>
            <a:chExt cx="3574370" cy="669724"/>
          </a:xfrm>
        </p:grpSpPr>
        <p:sp>
          <p:nvSpPr>
            <p:cNvPr id="352" name="Google Shape;352;p11"/>
            <p:cNvSpPr/>
            <p:nvPr/>
          </p:nvSpPr>
          <p:spPr>
            <a:xfrm>
              <a:off x="2904646" y="0"/>
              <a:ext cx="669724" cy="669724"/>
            </a:xfrm>
            <a:custGeom>
              <a:rect b="b" l="l" r="r" t="t"/>
              <a:pathLst>
                <a:path extrusionOk="0" h="669724" w="669724">
                  <a:moveTo>
                    <a:pt x="0" y="0"/>
                  </a:moveTo>
                  <a:lnTo>
                    <a:pt x="669724" y="0"/>
                  </a:lnTo>
                  <a:lnTo>
                    <a:pt x="669724" y="669724"/>
                  </a:lnTo>
                  <a:lnTo>
                    <a:pt x="0" y="669724"/>
                  </a:lnTo>
                  <a:lnTo>
                    <a:pt x="0" y="0"/>
                  </a:lnTo>
                  <a:close/>
                </a:path>
              </a:pathLst>
            </a:custGeom>
            <a:blipFill rotWithShape="1">
              <a:blip r:embed="rId4">
                <a:alphaModFix/>
              </a:blip>
              <a:stretch>
                <a:fillRect b="0" l="0" r="0" t="0"/>
              </a:stretch>
            </a:blipFill>
            <a:ln>
              <a:noFill/>
            </a:ln>
          </p:spPr>
        </p:sp>
        <p:sp>
          <p:nvSpPr>
            <p:cNvPr id="353" name="Google Shape;353;p11"/>
            <p:cNvSpPr/>
            <p:nvPr/>
          </p:nvSpPr>
          <p:spPr>
            <a:xfrm flipH="1">
              <a:off x="3172573" y="185060"/>
              <a:ext cx="180511" cy="299604"/>
            </a:xfrm>
            <a:custGeom>
              <a:rect b="b" l="l" r="r" t="t"/>
              <a:pathLst>
                <a:path extrusionOk="0" h="299604" w="180511">
                  <a:moveTo>
                    <a:pt x="180512" y="0"/>
                  </a:moveTo>
                  <a:lnTo>
                    <a:pt x="0" y="0"/>
                  </a:lnTo>
                  <a:lnTo>
                    <a:pt x="0" y="299604"/>
                  </a:lnTo>
                  <a:lnTo>
                    <a:pt x="180512" y="299604"/>
                  </a:lnTo>
                  <a:lnTo>
                    <a:pt x="180512" y="0"/>
                  </a:lnTo>
                  <a:close/>
                </a:path>
              </a:pathLst>
            </a:custGeom>
            <a:blipFill rotWithShape="1">
              <a:blip r:embed="rId5">
                <a:alphaModFix/>
              </a:blip>
              <a:stretch>
                <a:fillRect b="0" l="0" r="0" t="0"/>
              </a:stretch>
            </a:blipFill>
            <a:ln>
              <a:noFill/>
            </a:ln>
          </p:spPr>
        </p:sp>
        <p:sp>
          <p:nvSpPr>
            <p:cNvPr id="354" name="Google Shape;354;p11"/>
            <p:cNvSpPr txBox="1"/>
            <p:nvPr/>
          </p:nvSpPr>
          <p:spPr>
            <a:xfrm>
              <a:off x="0" y="134202"/>
              <a:ext cx="2644161" cy="382138"/>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None/>
              </a:pPr>
              <a:r>
                <a:rPr b="1" i="0" lang="en-US" sz="1800" u="sng" cap="none" strike="noStrike">
                  <a:solidFill>
                    <a:srgbClr val="F8F8F8"/>
                  </a:solidFill>
                  <a:latin typeface="Ultra"/>
                  <a:ea typeface="Ultra"/>
                  <a:cs typeface="Ultra"/>
                  <a:sym typeface="Ultra"/>
                  <a:hlinkClick action="ppaction://hlinksldjump" r:id="rId6">
                    <a:extLst>
                      <a:ext uri="{A12FA001-AC4F-418D-AE19-62706E023703}">
                        <ahyp:hlinkClr val="tx"/>
                      </a:ext>
                    </a:extLst>
                  </a:hlinkClick>
                </a:rPr>
                <a:t>Back to Agenda</a:t>
              </a:r>
              <a:endParaRPr/>
            </a:p>
          </p:txBody>
        </p:sp>
      </p:grpSp>
      <p:sp>
        <p:nvSpPr>
          <p:cNvPr id="355" name="Google Shape;355;p11"/>
          <p:cNvSpPr/>
          <p:nvPr/>
        </p:nvSpPr>
        <p:spPr>
          <a:xfrm rot="3301940">
            <a:off x="-2976647" y="6044703"/>
            <a:ext cx="7092618" cy="4797189"/>
          </a:xfrm>
          <a:custGeom>
            <a:rect b="b" l="l" r="r" t="t"/>
            <a:pathLst>
              <a:path extrusionOk="0" h="4797189" w="7092618">
                <a:moveTo>
                  <a:pt x="0" y="0"/>
                </a:moveTo>
                <a:lnTo>
                  <a:pt x="7092618" y="0"/>
                </a:lnTo>
                <a:lnTo>
                  <a:pt x="7092618" y="4797189"/>
                </a:lnTo>
                <a:lnTo>
                  <a:pt x="0" y="4797189"/>
                </a:lnTo>
                <a:lnTo>
                  <a:pt x="0" y="0"/>
                </a:lnTo>
                <a:close/>
              </a:path>
            </a:pathLst>
          </a:custGeom>
          <a:blipFill rotWithShape="1">
            <a:blip r:embed="rId7">
              <a:alphaModFix/>
            </a:blip>
            <a:stretch>
              <a:fillRect b="0" l="0" r="0" t="0"/>
            </a:stretch>
          </a:blipFill>
          <a:ln>
            <a:noFill/>
          </a:ln>
        </p:spPr>
      </p:sp>
      <p:sp>
        <p:nvSpPr>
          <p:cNvPr id="356" name="Google Shape;356;p11"/>
          <p:cNvSpPr txBox="1"/>
          <p:nvPr/>
        </p:nvSpPr>
        <p:spPr>
          <a:xfrm>
            <a:off x="1329282" y="2090278"/>
            <a:ext cx="10387445" cy="1076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F8F8F8"/>
                </a:solidFill>
                <a:latin typeface="Ultra"/>
                <a:ea typeface="Ultra"/>
                <a:cs typeface="Ultra"/>
                <a:sym typeface="Ultra"/>
              </a:rPr>
              <a:t>Transaltion model</a:t>
            </a:r>
            <a:endParaRPr/>
          </a:p>
        </p:txBody>
      </p:sp>
      <p:sp>
        <p:nvSpPr>
          <p:cNvPr id="357" name="Google Shape;357;p11"/>
          <p:cNvSpPr txBox="1"/>
          <p:nvPr/>
        </p:nvSpPr>
        <p:spPr>
          <a:xfrm>
            <a:off x="1329282" y="3835302"/>
            <a:ext cx="15000439" cy="3884314"/>
          </a:xfrm>
          <a:prstGeom prst="rect">
            <a:avLst/>
          </a:prstGeom>
          <a:noFill/>
          <a:ln>
            <a:noFill/>
          </a:ln>
        </p:spPr>
        <p:txBody>
          <a:bodyPr anchorCtr="0" anchor="t" bIns="0" lIns="0" spcFirstLastPara="1" rIns="0" wrap="square" tIns="0">
            <a:spAutoFit/>
          </a:bodyPr>
          <a:lstStyle/>
          <a:p>
            <a:pPr indent="-377661" lvl="1" marL="755323" marR="0" rtl="0" algn="ctr">
              <a:lnSpc>
                <a:spcPct val="130017"/>
              </a:lnSpc>
              <a:spcBef>
                <a:spcPts val="0"/>
              </a:spcBef>
              <a:spcAft>
                <a:spcPts val="0"/>
              </a:spcAft>
              <a:buClr>
                <a:srgbClr val="F8F8F8"/>
              </a:buClr>
              <a:buSzPts val="3498"/>
              <a:buFont typeface="Arial"/>
              <a:buChar char="•"/>
            </a:pPr>
            <a:r>
              <a:rPr b="1" i="0" lang="en-US" sz="3498" u="none" cap="none" strike="noStrike">
                <a:solidFill>
                  <a:srgbClr val="F8F8F8"/>
                </a:solidFill>
                <a:latin typeface="Ultra"/>
                <a:ea typeface="Ultra"/>
                <a:cs typeface="Ultra"/>
                <a:sym typeface="Ultra"/>
              </a:rPr>
              <a:t>Why Translation?</a:t>
            </a:r>
            <a:endParaRPr/>
          </a:p>
          <a:p>
            <a:pPr indent="-402798" lvl="2" marL="1208394" marR="0" rtl="0" algn="l">
              <a:lnSpc>
                <a:spcPct val="130021"/>
              </a:lnSpc>
              <a:spcBef>
                <a:spcPts val="0"/>
              </a:spcBef>
              <a:spcAft>
                <a:spcPts val="0"/>
              </a:spcAft>
              <a:buClr>
                <a:srgbClr val="F8F8F8"/>
              </a:buClr>
              <a:buSzPts val="2798"/>
              <a:buFont typeface="Arial"/>
              <a:buChar char="⚬"/>
            </a:pPr>
            <a:r>
              <a:rPr b="1" i="0" lang="en-US" sz="2798" u="none" cap="none" strike="noStrike">
                <a:solidFill>
                  <a:srgbClr val="F8F8F8"/>
                </a:solidFill>
                <a:latin typeface="Ultra"/>
                <a:ea typeface="Ultra"/>
                <a:cs typeface="Ultra"/>
                <a:sym typeface="Ultra"/>
              </a:rPr>
              <a:t>Address language barriers between English and Arabic.</a:t>
            </a:r>
            <a:endParaRPr/>
          </a:p>
          <a:p>
            <a:pPr indent="-402798" lvl="2" marL="1208394" marR="0" rtl="0" algn="l">
              <a:lnSpc>
                <a:spcPct val="130021"/>
              </a:lnSpc>
              <a:spcBef>
                <a:spcPts val="0"/>
              </a:spcBef>
              <a:spcAft>
                <a:spcPts val="0"/>
              </a:spcAft>
              <a:buClr>
                <a:srgbClr val="F8F8F8"/>
              </a:buClr>
              <a:buSzPts val="2798"/>
              <a:buFont typeface="Arial"/>
              <a:buChar char="⚬"/>
            </a:pPr>
            <a:r>
              <a:rPr b="1" i="0" lang="en-US" sz="2798" u="none" cap="none" strike="noStrike">
                <a:solidFill>
                  <a:srgbClr val="F8F8F8"/>
                </a:solidFill>
                <a:latin typeface="Ultra"/>
                <a:ea typeface="Ultra"/>
                <a:cs typeface="Ultra"/>
                <a:sym typeface="Ultra"/>
              </a:rPr>
              <a:t>Use machine learning for accurate and efficient translation.</a:t>
            </a:r>
            <a:endParaRPr/>
          </a:p>
          <a:p>
            <a:pPr indent="0" lvl="0" marL="0" marR="0" rtl="0" algn="l">
              <a:lnSpc>
                <a:spcPct val="130021"/>
              </a:lnSpc>
              <a:spcBef>
                <a:spcPts val="0"/>
              </a:spcBef>
              <a:spcAft>
                <a:spcPts val="0"/>
              </a:spcAft>
              <a:buNone/>
            </a:pPr>
            <a:r>
              <a:t/>
            </a:r>
            <a:endParaRPr b="1" i="0" sz="2798" u="none" cap="none" strike="noStrike">
              <a:solidFill>
                <a:srgbClr val="F8F8F8"/>
              </a:solidFill>
              <a:latin typeface="Ultra"/>
              <a:ea typeface="Ultra"/>
              <a:cs typeface="Ultra"/>
              <a:sym typeface="Ultra"/>
            </a:endParaRPr>
          </a:p>
          <a:p>
            <a:pPr indent="-377661" lvl="1" marL="755323" marR="0" rtl="0" algn="ctr">
              <a:lnSpc>
                <a:spcPct val="130017"/>
              </a:lnSpc>
              <a:spcBef>
                <a:spcPts val="0"/>
              </a:spcBef>
              <a:spcAft>
                <a:spcPts val="0"/>
              </a:spcAft>
              <a:buClr>
                <a:srgbClr val="F8F8F8"/>
              </a:buClr>
              <a:buSzPts val="3498"/>
              <a:buFont typeface="Arial"/>
              <a:buChar char="•"/>
            </a:pPr>
            <a:r>
              <a:rPr b="1" i="0" lang="en-US" sz="3498" u="none" cap="none" strike="noStrike">
                <a:solidFill>
                  <a:srgbClr val="F8F8F8"/>
                </a:solidFill>
                <a:latin typeface="Ultra"/>
                <a:ea typeface="Ultra"/>
                <a:cs typeface="Ultra"/>
                <a:sym typeface="Ultra"/>
              </a:rPr>
              <a:t>Challenges:</a:t>
            </a:r>
            <a:endParaRPr/>
          </a:p>
          <a:p>
            <a:pPr indent="-402798" lvl="2" marL="1208394" marR="0" rtl="0" algn="l">
              <a:lnSpc>
                <a:spcPct val="130021"/>
              </a:lnSpc>
              <a:spcBef>
                <a:spcPts val="0"/>
              </a:spcBef>
              <a:spcAft>
                <a:spcPts val="0"/>
              </a:spcAft>
              <a:buClr>
                <a:srgbClr val="F8F8F8"/>
              </a:buClr>
              <a:buSzPts val="2798"/>
              <a:buFont typeface="Arial"/>
              <a:buChar char="⚬"/>
            </a:pPr>
            <a:r>
              <a:rPr b="1" i="0" lang="en-US" sz="2798" u="none" cap="none" strike="noStrike">
                <a:solidFill>
                  <a:srgbClr val="F8F8F8"/>
                </a:solidFill>
                <a:latin typeface="Ultra"/>
                <a:ea typeface="Ultra"/>
                <a:cs typeface="Ultra"/>
                <a:sym typeface="Ultra"/>
              </a:rPr>
              <a:t>Complex sentence structures in both languages.</a:t>
            </a:r>
            <a:endParaRPr/>
          </a:p>
          <a:p>
            <a:pPr indent="-402798" lvl="2" marL="1208394" marR="0" rtl="0" algn="l">
              <a:lnSpc>
                <a:spcPct val="130021"/>
              </a:lnSpc>
              <a:spcBef>
                <a:spcPts val="0"/>
              </a:spcBef>
              <a:spcAft>
                <a:spcPts val="0"/>
              </a:spcAft>
              <a:buClr>
                <a:srgbClr val="F8F8F8"/>
              </a:buClr>
              <a:buSzPts val="2798"/>
              <a:buFont typeface="Arial"/>
              <a:buChar char="⚬"/>
            </a:pPr>
            <a:r>
              <a:rPr b="1" i="0" lang="en-US" sz="2798" u="none" cap="none" strike="noStrike">
                <a:solidFill>
                  <a:srgbClr val="F8F8F8"/>
                </a:solidFill>
                <a:latin typeface="Ultra"/>
                <a:ea typeface="Ultra"/>
                <a:cs typeface="Ultra"/>
                <a:sym typeface="Ultra"/>
              </a:rPr>
              <a:t>Different syntax and grammar rules.</a:t>
            </a:r>
            <a:endParaRPr/>
          </a:p>
          <a:p>
            <a:pPr indent="0" lvl="0" marL="0" marR="0" rtl="0" algn="ctr">
              <a:lnSpc>
                <a:spcPct val="130021"/>
              </a:lnSpc>
              <a:spcBef>
                <a:spcPts val="0"/>
              </a:spcBef>
              <a:spcAft>
                <a:spcPts val="0"/>
              </a:spcAft>
              <a:buNone/>
            </a:pPr>
            <a:r>
              <a:t/>
            </a:r>
            <a:endParaRPr b="1" i="0" sz="2798" u="none" cap="none" strike="noStrike">
              <a:solidFill>
                <a:srgbClr val="F8F8F8"/>
              </a:solidFill>
              <a:latin typeface="Ultra"/>
              <a:ea typeface="Ultra"/>
              <a:cs typeface="Ultra"/>
              <a:sym typeface="Ultra"/>
            </a:endParaRPr>
          </a:p>
        </p:txBody>
      </p:sp>
      <p:sp>
        <p:nvSpPr>
          <p:cNvPr id="358" name="Google Shape;358;p11"/>
          <p:cNvSpPr/>
          <p:nvPr/>
        </p:nvSpPr>
        <p:spPr>
          <a:xfrm>
            <a:off x="1028700" y="308841"/>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grpSp>
        <p:nvGrpSpPr>
          <p:cNvPr id="364" name="Google Shape;364;p12"/>
          <p:cNvGrpSpPr/>
          <p:nvPr/>
        </p:nvGrpSpPr>
        <p:grpSpPr>
          <a:xfrm>
            <a:off x="14578523" y="956821"/>
            <a:ext cx="2680777" cy="502293"/>
            <a:chOff x="0" y="0"/>
            <a:chExt cx="3574370" cy="669724"/>
          </a:xfrm>
        </p:grpSpPr>
        <p:sp>
          <p:nvSpPr>
            <p:cNvPr id="365" name="Google Shape;365;p12"/>
            <p:cNvSpPr/>
            <p:nvPr/>
          </p:nvSpPr>
          <p:spPr>
            <a:xfrm>
              <a:off x="2904646" y="0"/>
              <a:ext cx="669724" cy="669724"/>
            </a:xfrm>
            <a:custGeom>
              <a:rect b="b" l="l" r="r" t="t"/>
              <a:pathLst>
                <a:path extrusionOk="0" h="669724" w="669724">
                  <a:moveTo>
                    <a:pt x="0" y="0"/>
                  </a:moveTo>
                  <a:lnTo>
                    <a:pt x="669724" y="0"/>
                  </a:lnTo>
                  <a:lnTo>
                    <a:pt x="669724" y="669724"/>
                  </a:lnTo>
                  <a:lnTo>
                    <a:pt x="0" y="669724"/>
                  </a:lnTo>
                  <a:lnTo>
                    <a:pt x="0" y="0"/>
                  </a:lnTo>
                  <a:close/>
                </a:path>
              </a:pathLst>
            </a:custGeom>
            <a:blipFill rotWithShape="1">
              <a:blip r:embed="rId4">
                <a:alphaModFix/>
              </a:blip>
              <a:stretch>
                <a:fillRect b="0" l="0" r="0" t="0"/>
              </a:stretch>
            </a:blipFill>
            <a:ln>
              <a:noFill/>
            </a:ln>
          </p:spPr>
        </p:sp>
        <p:sp>
          <p:nvSpPr>
            <p:cNvPr id="366" name="Google Shape;366;p12"/>
            <p:cNvSpPr/>
            <p:nvPr/>
          </p:nvSpPr>
          <p:spPr>
            <a:xfrm flipH="1">
              <a:off x="3172573" y="185060"/>
              <a:ext cx="180511" cy="299604"/>
            </a:xfrm>
            <a:custGeom>
              <a:rect b="b" l="l" r="r" t="t"/>
              <a:pathLst>
                <a:path extrusionOk="0" h="299604" w="180511">
                  <a:moveTo>
                    <a:pt x="180512" y="0"/>
                  </a:moveTo>
                  <a:lnTo>
                    <a:pt x="0" y="0"/>
                  </a:lnTo>
                  <a:lnTo>
                    <a:pt x="0" y="299604"/>
                  </a:lnTo>
                  <a:lnTo>
                    <a:pt x="180512" y="299604"/>
                  </a:lnTo>
                  <a:lnTo>
                    <a:pt x="180512" y="0"/>
                  </a:lnTo>
                  <a:close/>
                </a:path>
              </a:pathLst>
            </a:custGeom>
            <a:blipFill rotWithShape="1">
              <a:blip r:embed="rId5">
                <a:alphaModFix/>
              </a:blip>
              <a:stretch>
                <a:fillRect b="0" l="0" r="0" t="0"/>
              </a:stretch>
            </a:blipFill>
            <a:ln>
              <a:noFill/>
            </a:ln>
          </p:spPr>
        </p:sp>
        <p:sp>
          <p:nvSpPr>
            <p:cNvPr id="367" name="Google Shape;367;p12"/>
            <p:cNvSpPr txBox="1"/>
            <p:nvPr/>
          </p:nvSpPr>
          <p:spPr>
            <a:xfrm>
              <a:off x="0" y="134202"/>
              <a:ext cx="2644161" cy="382138"/>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None/>
              </a:pPr>
              <a:r>
                <a:rPr b="1" i="0" lang="en-US" sz="1800" u="sng" cap="none" strike="noStrike">
                  <a:solidFill>
                    <a:srgbClr val="F8F8F8"/>
                  </a:solidFill>
                  <a:latin typeface="Ultra"/>
                  <a:ea typeface="Ultra"/>
                  <a:cs typeface="Ultra"/>
                  <a:sym typeface="Ultra"/>
                  <a:hlinkClick action="ppaction://hlinksldjump" r:id="rId6">
                    <a:extLst>
                      <a:ext uri="{A12FA001-AC4F-418D-AE19-62706E023703}">
                        <ahyp:hlinkClr val="tx"/>
                      </a:ext>
                    </a:extLst>
                  </a:hlinkClick>
                </a:rPr>
                <a:t>Back to Agenda</a:t>
              </a:r>
              <a:endParaRPr/>
            </a:p>
          </p:txBody>
        </p:sp>
      </p:grpSp>
      <p:sp>
        <p:nvSpPr>
          <p:cNvPr id="368" name="Google Shape;368;p12"/>
          <p:cNvSpPr/>
          <p:nvPr/>
        </p:nvSpPr>
        <p:spPr>
          <a:xfrm rot="3301940">
            <a:off x="-2976647" y="6044703"/>
            <a:ext cx="7092618" cy="4797189"/>
          </a:xfrm>
          <a:custGeom>
            <a:rect b="b" l="l" r="r" t="t"/>
            <a:pathLst>
              <a:path extrusionOk="0" h="4797189" w="7092618">
                <a:moveTo>
                  <a:pt x="0" y="0"/>
                </a:moveTo>
                <a:lnTo>
                  <a:pt x="7092618" y="0"/>
                </a:lnTo>
                <a:lnTo>
                  <a:pt x="7092618" y="4797189"/>
                </a:lnTo>
                <a:lnTo>
                  <a:pt x="0" y="4797189"/>
                </a:lnTo>
                <a:lnTo>
                  <a:pt x="0" y="0"/>
                </a:lnTo>
                <a:close/>
              </a:path>
            </a:pathLst>
          </a:custGeom>
          <a:blipFill rotWithShape="1">
            <a:blip r:embed="rId7">
              <a:alphaModFix/>
            </a:blip>
            <a:stretch>
              <a:fillRect b="0" l="0" r="0" t="0"/>
            </a:stretch>
          </a:blipFill>
          <a:ln>
            <a:noFill/>
          </a:ln>
        </p:spPr>
      </p:sp>
      <p:sp>
        <p:nvSpPr>
          <p:cNvPr id="369" name="Google Shape;369;p12"/>
          <p:cNvSpPr txBox="1"/>
          <p:nvPr/>
        </p:nvSpPr>
        <p:spPr>
          <a:xfrm>
            <a:off x="1329273" y="2090275"/>
            <a:ext cx="138684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F8F8F8"/>
                </a:solidFill>
                <a:latin typeface="Ultra"/>
                <a:ea typeface="Ultra"/>
                <a:cs typeface="Ultra"/>
                <a:sym typeface="Ultra"/>
              </a:rPr>
              <a:t>Model Architecture</a:t>
            </a:r>
            <a:endParaRPr/>
          </a:p>
        </p:txBody>
      </p:sp>
      <p:sp>
        <p:nvSpPr>
          <p:cNvPr id="370" name="Google Shape;370;p12"/>
          <p:cNvSpPr txBox="1"/>
          <p:nvPr/>
        </p:nvSpPr>
        <p:spPr>
          <a:xfrm>
            <a:off x="1184903" y="4124416"/>
            <a:ext cx="15000439" cy="4341504"/>
          </a:xfrm>
          <a:prstGeom prst="rect">
            <a:avLst/>
          </a:prstGeom>
          <a:noFill/>
          <a:ln>
            <a:noFill/>
          </a:ln>
        </p:spPr>
        <p:txBody>
          <a:bodyPr anchorCtr="0" anchor="t" bIns="0" lIns="0" spcFirstLastPara="1" rIns="0" wrap="square" tIns="0">
            <a:spAutoFit/>
          </a:bodyPr>
          <a:lstStyle/>
          <a:p>
            <a:pPr indent="-377825" lvl="1" marL="755651" marR="0" rtl="0" algn="l">
              <a:lnSpc>
                <a:spcPct val="130000"/>
              </a:lnSpc>
              <a:spcBef>
                <a:spcPts val="0"/>
              </a:spcBef>
              <a:spcAft>
                <a:spcPts val="0"/>
              </a:spcAft>
              <a:buClr>
                <a:srgbClr val="F8F8F8"/>
              </a:buClr>
              <a:buSzPts val="3500"/>
              <a:buFont typeface="Arial"/>
              <a:buChar char="•"/>
            </a:pPr>
            <a:r>
              <a:rPr b="1" i="0" lang="en-US" sz="3500" u="none" cap="none" strike="noStrike">
                <a:solidFill>
                  <a:srgbClr val="F8F8F8"/>
                </a:solidFill>
                <a:latin typeface="Ultra"/>
                <a:ea typeface="Ultra"/>
                <a:cs typeface="Ultra"/>
                <a:sym typeface="Ultra"/>
              </a:rPr>
              <a:t>Seq2Seq Model:</a:t>
            </a:r>
            <a:endParaRPr/>
          </a:p>
          <a:p>
            <a:pPr indent="-302260" lvl="1" marL="604519" marR="0" rtl="0" algn="l">
              <a:lnSpc>
                <a:spcPct val="130010"/>
              </a:lnSpc>
              <a:spcBef>
                <a:spcPts val="0"/>
              </a:spcBef>
              <a:spcAft>
                <a:spcPts val="0"/>
              </a:spcAft>
              <a:buClr>
                <a:srgbClr val="F8F8F8"/>
              </a:buClr>
              <a:buSzPts val="2799"/>
              <a:buFont typeface="Arial"/>
              <a:buChar char="•"/>
            </a:pPr>
            <a:r>
              <a:rPr b="1" i="0" lang="en-US" sz="2799" u="none" cap="none" strike="noStrike">
                <a:solidFill>
                  <a:srgbClr val="F8F8F8"/>
                </a:solidFill>
                <a:latin typeface="Ultra"/>
                <a:ea typeface="Ultra"/>
                <a:cs typeface="Ultra"/>
                <a:sym typeface="Ultra"/>
              </a:rPr>
              <a:t>Encoder-Decoder architecture.</a:t>
            </a:r>
            <a:endParaRPr/>
          </a:p>
          <a:p>
            <a:pPr indent="-302260" lvl="1" marL="604519" marR="0" rtl="0" algn="l">
              <a:lnSpc>
                <a:spcPct val="130010"/>
              </a:lnSpc>
              <a:spcBef>
                <a:spcPts val="0"/>
              </a:spcBef>
              <a:spcAft>
                <a:spcPts val="0"/>
              </a:spcAft>
              <a:buClr>
                <a:srgbClr val="F8F8F8"/>
              </a:buClr>
              <a:buSzPts val="2799"/>
              <a:buFont typeface="Arial"/>
              <a:buChar char="•"/>
            </a:pPr>
            <a:r>
              <a:rPr b="1" i="0" lang="en-US" sz="2799" u="none" cap="none" strike="noStrike">
                <a:solidFill>
                  <a:srgbClr val="F8F8F8"/>
                </a:solidFill>
                <a:latin typeface="Ultra"/>
                <a:ea typeface="Ultra"/>
                <a:cs typeface="Ultra"/>
                <a:sym typeface="Ultra"/>
              </a:rPr>
              <a:t>Encoder processes input sequence (English sentence).</a:t>
            </a:r>
            <a:endParaRPr/>
          </a:p>
          <a:p>
            <a:pPr indent="-302260" lvl="1" marL="604519" marR="0" rtl="0" algn="l">
              <a:lnSpc>
                <a:spcPct val="130010"/>
              </a:lnSpc>
              <a:spcBef>
                <a:spcPts val="0"/>
              </a:spcBef>
              <a:spcAft>
                <a:spcPts val="0"/>
              </a:spcAft>
              <a:buClr>
                <a:srgbClr val="F8F8F8"/>
              </a:buClr>
              <a:buSzPts val="2799"/>
              <a:buFont typeface="Arial"/>
              <a:buChar char="•"/>
            </a:pPr>
            <a:r>
              <a:rPr b="1" i="0" lang="en-US" sz="2799" u="none" cap="none" strike="noStrike">
                <a:solidFill>
                  <a:srgbClr val="F8F8F8"/>
                </a:solidFill>
                <a:latin typeface="Ultra"/>
                <a:ea typeface="Ultra"/>
                <a:cs typeface="Ultra"/>
                <a:sym typeface="Ultra"/>
              </a:rPr>
              <a:t>Decoder generates output sequence (Arabic sentence).</a:t>
            </a:r>
            <a:endParaRPr/>
          </a:p>
          <a:p>
            <a:pPr indent="0" lvl="0" marL="0" marR="0" rtl="0" algn="l">
              <a:lnSpc>
                <a:spcPct val="130010"/>
              </a:lnSpc>
              <a:spcBef>
                <a:spcPts val="0"/>
              </a:spcBef>
              <a:spcAft>
                <a:spcPts val="0"/>
              </a:spcAft>
              <a:buNone/>
            </a:pPr>
            <a:r>
              <a:t/>
            </a:r>
            <a:endParaRPr b="1" i="0" sz="2799" u="none" cap="none" strike="noStrike">
              <a:solidFill>
                <a:srgbClr val="F8F8F8"/>
              </a:solidFill>
              <a:latin typeface="Ultra"/>
              <a:ea typeface="Ultra"/>
              <a:cs typeface="Ultra"/>
              <a:sym typeface="Ultra"/>
            </a:endParaRPr>
          </a:p>
          <a:p>
            <a:pPr indent="-377825" lvl="1" marL="755651" marR="0" rtl="0" algn="l">
              <a:lnSpc>
                <a:spcPct val="130000"/>
              </a:lnSpc>
              <a:spcBef>
                <a:spcPts val="0"/>
              </a:spcBef>
              <a:spcAft>
                <a:spcPts val="0"/>
              </a:spcAft>
              <a:buClr>
                <a:srgbClr val="F8F8F8"/>
              </a:buClr>
              <a:buSzPts val="3500"/>
              <a:buFont typeface="Arial"/>
              <a:buChar char="•"/>
            </a:pPr>
            <a:r>
              <a:rPr b="1" i="0" lang="en-US" sz="3500" u="none" cap="none" strike="noStrike">
                <a:solidFill>
                  <a:srgbClr val="F8F8F8"/>
                </a:solidFill>
                <a:latin typeface="Ultra"/>
                <a:ea typeface="Ultra"/>
                <a:cs typeface="Ultra"/>
                <a:sym typeface="Ultra"/>
              </a:rPr>
              <a:t>Why LSTM?</a:t>
            </a:r>
            <a:endParaRPr/>
          </a:p>
          <a:p>
            <a:pPr indent="-302260" lvl="1" marL="604519" marR="0" rtl="0" algn="l">
              <a:lnSpc>
                <a:spcPct val="130010"/>
              </a:lnSpc>
              <a:spcBef>
                <a:spcPts val="0"/>
              </a:spcBef>
              <a:spcAft>
                <a:spcPts val="0"/>
              </a:spcAft>
              <a:buClr>
                <a:srgbClr val="F8F8F8"/>
              </a:buClr>
              <a:buSzPts val="2799"/>
              <a:buFont typeface="Arial"/>
              <a:buChar char="•"/>
            </a:pPr>
            <a:r>
              <a:rPr b="1" i="0" lang="en-US" sz="2799" u="none" cap="none" strike="noStrike">
                <a:solidFill>
                  <a:srgbClr val="F8F8F8"/>
                </a:solidFill>
                <a:latin typeface="Ultra"/>
                <a:ea typeface="Ultra"/>
                <a:cs typeface="Ultra"/>
                <a:sym typeface="Ultra"/>
              </a:rPr>
              <a:t>Handles long-term dependencies effectively.</a:t>
            </a:r>
            <a:endParaRPr/>
          </a:p>
          <a:p>
            <a:pPr indent="-302260" lvl="1" marL="604519" marR="0" rtl="0" algn="l">
              <a:lnSpc>
                <a:spcPct val="130010"/>
              </a:lnSpc>
              <a:spcBef>
                <a:spcPts val="0"/>
              </a:spcBef>
              <a:spcAft>
                <a:spcPts val="0"/>
              </a:spcAft>
              <a:buClr>
                <a:srgbClr val="F8F8F8"/>
              </a:buClr>
              <a:buSzPts val="2799"/>
              <a:buFont typeface="Arial"/>
              <a:buChar char="•"/>
            </a:pPr>
            <a:r>
              <a:rPr b="1" i="0" lang="en-US" sz="2799" u="none" cap="none" strike="noStrike">
                <a:solidFill>
                  <a:srgbClr val="F8F8F8"/>
                </a:solidFill>
                <a:latin typeface="Ultra"/>
                <a:ea typeface="Ultra"/>
                <a:cs typeface="Ultra"/>
                <a:sym typeface="Ultra"/>
              </a:rPr>
              <a:t>Suitable for language translation tasks.</a:t>
            </a:r>
            <a:endParaRPr/>
          </a:p>
          <a:p>
            <a:pPr indent="0" lvl="0" marL="0" marR="0" rtl="0" algn="ctr">
              <a:lnSpc>
                <a:spcPct val="129974"/>
              </a:lnSpc>
              <a:spcBef>
                <a:spcPts val="0"/>
              </a:spcBef>
              <a:spcAft>
                <a:spcPts val="0"/>
              </a:spcAft>
              <a:buNone/>
            </a:pPr>
            <a:r>
              <a:t/>
            </a:r>
            <a:endParaRPr b="1" i="0" sz="2799" u="none" cap="none" strike="noStrike">
              <a:solidFill>
                <a:srgbClr val="F8F8F8"/>
              </a:solidFill>
              <a:latin typeface="Ultra"/>
              <a:ea typeface="Ultra"/>
              <a:cs typeface="Ultra"/>
              <a:sym typeface="Ultra"/>
            </a:endParaRPr>
          </a:p>
        </p:txBody>
      </p:sp>
      <p:sp>
        <p:nvSpPr>
          <p:cNvPr id="371" name="Google Shape;371;p12"/>
          <p:cNvSpPr txBox="1"/>
          <p:nvPr/>
        </p:nvSpPr>
        <p:spPr>
          <a:xfrm>
            <a:off x="9369275" y="1177825"/>
            <a:ext cx="58284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500" u="none" cap="none" strike="noStrike">
                <a:solidFill>
                  <a:srgbClr val="F8F8F8"/>
                </a:solidFill>
                <a:latin typeface="Ultra"/>
                <a:ea typeface="Ultra"/>
                <a:cs typeface="Ultra"/>
                <a:sym typeface="Ultra"/>
              </a:rPr>
              <a:t>Transaltion model</a:t>
            </a:r>
            <a:endParaRPr/>
          </a:p>
        </p:txBody>
      </p:sp>
      <p:sp>
        <p:nvSpPr>
          <p:cNvPr id="372" name="Google Shape;372;p12"/>
          <p:cNvSpPr/>
          <p:nvPr/>
        </p:nvSpPr>
        <p:spPr>
          <a:xfrm>
            <a:off x="1028700" y="308841"/>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grpSp>
        <p:nvGrpSpPr>
          <p:cNvPr id="378" name="Google Shape;378;p13"/>
          <p:cNvGrpSpPr/>
          <p:nvPr/>
        </p:nvGrpSpPr>
        <p:grpSpPr>
          <a:xfrm>
            <a:off x="14578523" y="956821"/>
            <a:ext cx="2680777" cy="502293"/>
            <a:chOff x="0" y="0"/>
            <a:chExt cx="3574370" cy="669724"/>
          </a:xfrm>
        </p:grpSpPr>
        <p:sp>
          <p:nvSpPr>
            <p:cNvPr id="379" name="Google Shape;379;p13"/>
            <p:cNvSpPr/>
            <p:nvPr/>
          </p:nvSpPr>
          <p:spPr>
            <a:xfrm>
              <a:off x="2904646" y="0"/>
              <a:ext cx="669724" cy="669724"/>
            </a:xfrm>
            <a:custGeom>
              <a:rect b="b" l="l" r="r" t="t"/>
              <a:pathLst>
                <a:path extrusionOk="0" h="669724" w="669724">
                  <a:moveTo>
                    <a:pt x="0" y="0"/>
                  </a:moveTo>
                  <a:lnTo>
                    <a:pt x="669724" y="0"/>
                  </a:lnTo>
                  <a:lnTo>
                    <a:pt x="669724" y="669724"/>
                  </a:lnTo>
                  <a:lnTo>
                    <a:pt x="0" y="669724"/>
                  </a:lnTo>
                  <a:lnTo>
                    <a:pt x="0" y="0"/>
                  </a:lnTo>
                  <a:close/>
                </a:path>
              </a:pathLst>
            </a:custGeom>
            <a:blipFill rotWithShape="1">
              <a:blip r:embed="rId4">
                <a:alphaModFix/>
              </a:blip>
              <a:stretch>
                <a:fillRect b="0" l="0" r="0" t="0"/>
              </a:stretch>
            </a:blipFill>
            <a:ln>
              <a:noFill/>
            </a:ln>
          </p:spPr>
        </p:sp>
        <p:sp>
          <p:nvSpPr>
            <p:cNvPr id="380" name="Google Shape;380;p13"/>
            <p:cNvSpPr/>
            <p:nvPr/>
          </p:nvSpPr>
          <p:spPr>
            <a:xfrm flipH="1">
              <a:off x="3172573" y="185060"/>
              <a:ext cx="180511" cy="299604"/>
            </a:xfrm>
            <a:custGeom>
              <a:rect b="b" l="l" r="r" t="t"/>
              <a:pathLst>
                <a:path extrusionOk="0" h="299604" w="180511">
                  <a:moveTo>
                    <a:pt x="180512" y="0"/>
                  </a:moveTo>
                  <a:lnTo>
                    <a:pt x="0" y="0"/>
                  </a:lnTo>
                  <a:lnTo>
                    <a:pt x="0" y="299604"/>
                  </a:lnTo>
                  <a:lnTo>
                    <a:pt x="180512" y="299604"/>
                  </a:lnTo>
                  <a:lnTo>
                    <a:pt x="180512" y="0"/>
                  </a:lnTo>
                  <a:close/>
                </a:path>
              </a:pathLst>
            </a:custGeom>
            <a:blipFill rotWithShape="1">
              <a:blip r:embed="rId5">
                <a:alphaModFix/>
              </a:blip>
              <a:stretch>
                <a:fillRect b="0" l="0" r="0" t="0"/>
              </a:stretch>
            </a:blipFill>
            <a:ln>
              <a:noFill/>
            </a:ln>
          </p:spPr>
        </p:sp>
        <p:sp>
          <p:nvSpPr>
            <p:cNvPr id="381" name="Google Shape;381;p13"/>
            <p:cNvSpPr txBox="1"/>
            <p:nvPr/>
          </p:nvSpPr>
          <p:spPr>
            <a:xfrm>
              <a:off x="0" y="134202"/>
              <a:ext cx="2644161" cy="382138"/>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None/>
              </a:pPr>
              <a:r>
                <a:rPr b="1" i="0" lang="en-US" sz="1800" u="sng" cap="none" strike="noStrike">
                  <a:solidFill>
                    <a:srgbClr val="F8F8F8"/>
                  </a:solidFill>
                  <a:latin typeface="Ultra"/>
                  <a:ea typeface="Ultra"/>
                  <a:cs typeface="Ultra"/>
                  <a:sym typeface="Ultra"/>
                  <a:hlinkClick action="ppaction://hlinksldjump" r:id="rId6">
                    <a:extLst>
                      <a:ext uri="{A12FA001-AC4F-418D-AE19-62706E023703}">
                        <ahyp:hlinkClr val="tx"/>
                      </a:ext>
                    </a:extLst>
                  </a:hlinkClick>
                </a:rPr>
                <a:t>Back to Agenda</a:t>
              </a:r>
              <a:endParaRPr/>
            </a:p>
          </p:txBody>
        </p:sp>
      </p:grpSp>
      <p:sp>
        <p:nvSpPr>
          <p:cNvPr id="382" name="Google Shape;382;p13"/>
          <p:cNvSpPr/>
          <p:nvPr/>
        </p:nvSpPr>
        <p:spPr>
          <a:xfrm rot="3301940">
            <a:off x="-2976647" y="6044703"/>
            <a:ext cx="7092618" cy="4797189"/>
          </a:xfrm>
          <a:custGeom>
            <a:rect b="b" l="l" r="r" t="t"/>
            <a:pathLst>
              <a:path extrusionOk="0" h="4797189" w="7092618">
                <a:moveTo>
                  <a:pt x="0" y="0"/>
                </a:moveTo>
                <a:lnTo>
                  <a:pt x="7092618" y="0"/>
                </a:lnTo>
                <a:lnTo>
                  <a:pt x="7092618" y="4797189"/>
                </a:lnTo>
                <a:lnTo>
                  <a:pt x="0" y="4797189"/>
                </a:lnTo>
                <a:lnTo>
                  <a:pt x="0" y="0"/>
                </a:lnTo>
                <a:close/>
              </a:path>
            </a:pathLst>
          </a:custGeom>
          <a:blipFill rotWithShape="1">
            <a:blip r:embed="rId7">
              <a:alphaModFix/>
            </a:blip>
            <a:stretch>
              <a:fillRect b="0" l="0" r="0" t="0"/>
            </a:stretch>
          </a:blipFill>
          <a:ln>
            <a:noFill/>
          </a:ln>
        </p:spPr>
      </p:sp>
      <p:sp>
        <p:nvSpPr>
          <p:cNvPr id="383" name="Google Shape;383;p13"/>
          <p:cNvSpPr txBox="1"/>
          <p:nvPr/>
        </p:nvSpPr>
        <p:spPr>
          <a:xfrm>
            <a:off x="1329273" y="2090275"/>
            <a:ext cx="127158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F8F8F8"/>
                </a:solidFill>
                <a:latin typeface="Ultra"/>
                <a:ea typeface="Ultra"/>
                <a:cs typeface="Ultra"/>
                <a:sym typeface="Ultra"/>
              </a:rPr>
              <a:t>Data Preprocessing</a:t>
            </a:r>
            <a:endParaRPr/>
          </a:p>
        </p:txBody>
      </p:sp>
      <p:sp>
        <p:nvSpPr>
          <p:cNvPr id="384" name="Google Shape;384;p13"/>
          <p:cNvSpPr txBox="1"/>
          <p:nvPr/>
        </p:nvSpPr>
        <p:spPr>
          <a:xfrm>
            <a:off x="1184903" y="4124416"/>
            <a:ext cx="15000439" cy="4341504"/>
          </a:xfrm>
          <a:prstGeom prst="rect">
            <a:avLst/>
          </a:prstGeom>
          <a:noFill/>
          <a:ln>
            <a:noFill/>
          </a:ln>
        </p:spPr>
        <p:txBody>
          <a:bodyPr anchorCtr="0" anchor="t" bIns="0" lIns="0" spcFirstLastPara="1" rIns="0" wrap="square" tIns="0">
            <a:spAutoFit/>
          </a:bodyPr>
          <a:lstStyle/>
          <a:p>
            <a:pPr indent="-377825" lvl="1" marL="755651" marR="0" rtl="0" algn="l">
              <a:lnSpc>
                <a:spcPct val="130000"/>
              </a:lnSpc>
              <a:spcBef>
                <a:spcPts val="0"/>
              </a:spcBef>
              <a:spcAft>
                <a:spcPts val="0"/>
              </a:spcAft>
              <a:buClr>
                <a:srgbClr val="F8F8F8"/>
              </a:buClr>
              <a:buSzPts val="3500"/>
              <a:buFont typeface="Arial"/>
              <a:buChar char="•"/>
            </a:pPr>
            <a:r>
              <a:rPr b="1" i="0" lang="en-US" sz="3500" u="none" cap="none" strike="noStrike">
                <a:solidFill>
                  <a:srgbClr val="F8F8F8"/>
                </a:solidFill>
                <a:latin typeface="Ultra"/>
                <a:ea typeface="Ultra"/>
                <a:cs typeface="Ultra"/>
                <a:sym typeface="Ultra"/>
              </a:rPr>
              <a:t>Steps Involved:</a:t>
            </a:r>
            <a:endParaRPr/>
          </a:p>
          <a:p>
            <a:pPr indent="-302260" lvl="1" marL="604519" marR="0" rtl="0" algn="l">
              <a:lnSpc>
                <a:spcPct val="130010"/>
              </a:lnSpc>
              <a:spcBef>
                <a:spcPts val="0"/>
              </a:spcBef>
              <a:spcAft>
                <a:spcPts val="0"/>
              </a:spcAft>
              <a:buClr>
                <a:srgbClr val="F8F8F8"/>
              </a:buClr>
              <a:buSzPts val="2799"/>
              <a:buFont typeface="Arial"/>
              <a:buChar char="•"/>
            </a:pPr>
            <a:r>
              <a:rPr b="1" i="0" lang="en-US" sz="2799" u="none" cap="none" strike="noStrike">
                <a:solidFill>
                  <a:srgbClr val="F8F8F8"/>
                </a:solidFill>
                <a:latin typeface="Ultra"/>
                <a:ea typeface="Ultra"/>
                <a:cs typeface="Ultra"/>
                <a:sym typeface="Ultra"/>
              </a:rPr>
              <a:t>Tokenization of English and Arabic sentences.</a:t>
            </a:r>
            <a:endParaRPr/>
          </a:p>
          <a:p>
            <a:pPr indent="-302260" lvl="1" marL="604519" marR="0" rtl="0" algn="l">
              <a:lnSpc>
                <a:spcPct val="130010"/>
              </a:lnSpc>
              <a:spcBef>
                <a:spcPts val="0"/>
              </a:spcBef>
              <a:spcAft>
                <a:spcPts val="0"/>
              </a:spcAft>
              <a:buClr>
                <a:srgbClr val="F8F8F8"/>
              </a:buClr>
              <a:buSzPts val="2799"/>
              <a:buFont typeface="Arial"/>
              <a:buChar char="•"/>
            </a:pPr>
            <a:r>
              <a:rPr b="1" i="0" lang="en-US" sz="2799" u="none" cap="none" strike="noStrike">
                <a:solidFill>
                  <a:srgbClr val="F8F8F8"/>
                </a:solidFill>
                <a:latin typeface="Ultra"/>
                <a:ea typeface="Ultra"/>
                <a:cs typeface="Ultra"/>
                <a:sym typeface="Ultra"/>
              </a:rPr>
              <a:t>Padding sequences for uniform input size.</a:t>
            </a:r>
            <a:endParaRPr/>
          </a:p>
          <a:p>
            <a:pPr indent="-302260" lvl="1" marL="604519" marR="0" rtl="0" algn="l">
              <a:lnSpc>
                <a:spcPct val="130010"/>
              </a:lnSpc>
              <a:spcBef>
                <a:spcPts val="0"/>
              </a:spcBef>
              <a:spcAft>
                <a:spcPts val="0"/>
              </a:spcAft>
              <a:buClr>
                <a:srgbClr val="F8F8F8"/>
              </a:buClr>
              <a:buSzPts val="2799"/>
              <a:buFont typeface="Arial"/>
              <a:buChar char="•"/>
            </a:pPr>
            <a:r>
              <a:rPr b="1" i="0" lang="en-US" sz="2799" u="none" cap="none" strike="noStrike">
                <a:solidFill>
                  <a:srgbClr val="F8F8F8"/>
                </a:solidFill>
                <a:latin typeface="Ultra"/>
                <a:ea typeface="Ultra"/>
                <a:cs typeface="Ultra"/>
                <a:sym typeface="Ultra"/>
              </a:rPr>
              <a:t>Creating word-to-index mappings for both languages.</a:t>
            </a:r>
            <a:endParaRPr/>
          </a:p>
          <a:p>
            <a:pPr indent="0" lvl="0" marL="0" marR="0" rtl="0" algn="l">
              <a:lnSpc>
                <a:spcPct val="130010"/>
              </a:lnSpc>
              <a:spcBef>
                <a:spcPts val="0"/>
              </a:spcBef>
              <a:spcAft>
                <a:spcPts val="0"/>
              </a:spcAft>
              <a:buNone/>
            </a:pPr>
            <a:r>
              <a:t/>
            </a:r>
            <a:endParaRPr b="1" i="0" sz="2799" u="none" cap="none" strike="noStrike">
              <a:solidFill>
                <a:srgbClr val="F8F8F8"/>
              </a:solidFill>
              <a:latin typeface="Ultra"/>
              <a:ea typeface="Ultra"/>
              <a:cs typeface="Ultra"/>
              <a:sym typeface="Ultra"/>
            </a:endParaRPr>
          </a:p>
          <a:p>
            <a:pPr indent="-377825" lvl="1" marL="755651" marR="0" rtl="0" algn="l">
              <a:lnSpc>
                <a:spcPct val="130000"/>
              </a:lnSpc>
              <a:spcBef>
                <a:spcPts val="0"/>
              </a:spcBef>
              <a:spcAft>
                <a:spcPts val="0"/>
              </a:spcAft>
              <a:buClr>
                <a:srgbClr val="F8F8F8"/>
              </a:buClr>
              <a:buSzPts val="3500"/>
              <a:buFont typeface="Arial"/>
              <a:buChar char="•"/>
            </a:pPr>
            <a:r>
              <a:rPr b="1" i="0" lang="en-US" sz="3500" u="none" cap="none" strike="noStrike">
                <a:solidFill>
                  <a:srgbClr val="F8F8F8"/>
                </a:solidFill>
                <a:latin typeface="Ultra"/>
                <a:ea typeface="Ultra"/>
                <a:cs typeface="Ultra"/>
                <a:sym typeface="Ultra"/>
              </a:rPr>
              <a:t>Key Libraries:</a:t>
            </a:r>
            <a:endParaRPr/>
          </a:p>
          <a:p>
            <a:pPr indent="-302260" lvl="1" marL="604519" marR="0" rtl="0" algn="l">
              <a:lnSpc>
                <a:spcPct val="130010"/>
              </a:lnSpc>
              <a:spcBef>
                <a:spcPts val="0"/>
              </a:spcBef>
              <a:spcAft>
                <a:spcPts val="0"/>
              </a:spcAft>
              <a:buClr>
                <a:srgbClr val="F8F8F8"/>
              </a:buClr>
              <a:buSzPts val="2799"/>
              <a:buFont typeface="Arial"/>
              <a:buChar char="•"/>
            </a:pPr>
            <a:r>
              <a:rPr b="1" i="0" lang="en-US" sz="2799" u="none" cap="none" strike="noStrike">
                <a:solidFill>
                  <a:srgbClr val="F8F8F8"/>
                </a:solidFill>
                <a:latin typeface="Ultra"/>
                <a:ea typeface="Ultra"/>
                <a:cs typeface="Ultra"/>
                <a:sym typeface="Ultra"/>
              </a:rPr>
              <a:t>TensorFlow/Keras for model building.</a:t>
            </a:r>
            <a:endParaRPr/>
          </a:p>
          <a:p>
            <a:pPr indent="-302260" lvl="1" marL="604519" marR="0" rtl="0" algn="l">
              <a:lnSpc>
                <a:spcPct val="130010"/>
              </a:lnSpc>
              <a:spcBef>
                <a:spcPts val="0"/>
              </a:spcBef>
              <a:spcAft>
                <a:spcPts val="0"/>
              </a:spcAft>
              <a:buClr>
                <a:srgbClr val="F8F8F8"/>
              </a:buClr>
              <a:buSzPts val="2799"/>
              <a:buFont typeface="Arial"/>
              <a:buChar char="•"/>
            </a:pPr>
            <a:r>
              <a:rPr b="1" i="0" lang="en-US" sz="2799" u="none" cap="none" strike="noStrike">
                <a:solidFill>
                  <a:srgbClr val="F8F8F8"/>
                </a:solidFill>
                <a:latin typeface="Ultra"/>
                <a:ea typeface="Ultra"/>
                <a:cs typeface="Ultra"/>
                <a:sym typeface="Ultra"/>
              </a:rPr>
              <a:t>NLTK or similar libraries for tokenization.</a:t>
            </a:r>
            <a:endParaRPr/>
          </a:p>
          <a:p>
            <a:pPr indent="0" lvl="0" marL="0" marR="0" rtl="0" algn="ctr">
              <a:lnSpc>
                <a:spcPct val="129974"/>
              </a:lnSpc>
              <a:spcBef>
                <a:spcPts val="0"/>
              </a:spcBef>
              <a:spcAft>
                <a:spcPts val="0"/>
              </a:spcAft>
              <a:buNone/>
            </a:pPr>
            <a:r>
              <a:t/>
            </a:r>
            <a:endParaRPr b="1" i="0" sz="2799" u="none" cap="none" strike="noStrike">
              <a:solidFill>
                <a:srgbClr val="F8F8F8"/>
              </a:solidFill>
              <a:latin typeface="Ultra"/>
              <a:ea typeface="Ultra"/>
              <a:cs typeface="Ultra"/>
              <a:sym typeface="Ultra"/>
            </a:endParaRPr>
          </a:p>
        </p:txBody>
      </p:sp>
      <p:sp>
        <p:nvSpPr>
          <p:cNvPr id="385" name="Google Shape;385;p13"/>
          <p:cNvSpPr txBox="1"/>
          <p:nvPr/>
        </p:nvSpPr>
        <p:spPr>
          <a:xfrm>
            <a:off x="10152175" y="1074625"/>
            <a:ext cx="5236800" cy="498000"/>
          </a:xfrm>
          <a:prstGeom prst="rect">
            <a:avLst/>
          </a:prstGeom>
          <a:noFill/>
          <a:ln>
            <a:noFill/>
          </a:ln>
        </p:spPr>
        <p:txBody>
          <a:bodyPr anchorCtr="0" anchor="t" bIns="0" lIns="0" spcFirstLastPara="1" rIns="0" wrap="square" tIns="0">
            <a:spAutoFit/>
          </a:bodyPr>
          <a:lstStyle/>
          <a:p>
            <a:pPr indent="0" lvl="0" marL="0" marR="0" rtl="0" algn="ctr">
              <a:lnSpc>
                <a:spcPct val="130006"/>
              </a:lnSpc>
              <a:spcBef>
                <a:spcPts val="0"/>
              </a:spcBef>
              <a:spcAft>
                <a:spcPts val="0"/>
              </a:spcAft>
              <a:buNone/>
            </a:pPr>
            <a:r>
              <a:rPr b="1" i="0" lang="en-US" sz="3236" u="none" cap="none" strike="noStrike">
                <a:solidFill>
                  <a:srgbClr val="F8F8F8"/>
                </a:solidFill>
                <a:latin typeface="Ultra"/>
                <a:ea typeface="Ultra"/>
                <a:cs typeface="Ultra"/>
                <a:sym typeface="Ultra"/>
              </a:rPr>
              <a:t>Transaltion model</a:t>
            </a:r>
            <a:endParaRPr/>
          </a:p>
        </p:txBody>
      </p:sp>
      <p:sp>
        <p:nvSpPr>
          <p:cNvPr id="386" name="Google Shape;386;p13"/>
          <p:cNvSpPr/>
          <p:nvPr/>
        </p:nvSpPr>
        <p:spPr>
          <a:xfrm>
            <a:off x="1028700" y="308841"/>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grpSp>
        <p:nvGrpSpPr>
          <p:cNvPr id="392" name="Google Shape;392;p14"/>
          <p:cNvGrpSpPr/>
          <p:nvPr/>
        </p:nvGrpSpPr>
        <p:grpSpPr>
          <a:xfrm>
            <a:off x="14578523" y="956821"/>
            <a:ext cx="2680777" cy="502293"/>
            <a:chOff x="0" y="0"/>
            <a:chExt cx="3574370" cy="669724"/>
          </a:xfrm>
        </p:grpSpPr>
        <p:sp>
          <p:nvSpPr>
            <p:cNvPr id="393" name="Google Shape;393;p14"/>
            <p:cNvSpPr/>
            <p:nvPr/>
          </p:nvSpPr>
          <p:spPr>
            <a:xfrm>
              <a:off x="2904646" y="0"/>
              <a:ext cx="669724" cy="669724"/>
            </a:xfrm>
            <a:custGeom>
              <a:rect b="b" l="l" r="r" t="t"/>
              <a:pathLst>
                <a:path extrusionOk="0" h="669724" w="669724">
                  <a:moveTo>
                    <a:pt x="0" y="0"/>
                  </a:moveTo>
                  <a:lnTo>
                    <a:pt x="669724" y="0"/>
                  </a:lnTo>
                  <a:lnTo>
                    <a:pt x="669724" y="669724"/>
                  </a:lnTo>
                  <a:lnTo>
                    <a:pt x="0" y="669724"/>
                  </a:lnTo>
                  <a:lnTo>
                    <a:pt x="0" y="0"/>
                  </a:lnTo>
                  <a:close/>
                </a:path>
              </a:pathLst>
            </a:custGeom>
            <a:blipFill rotWithShape="1">
              <a:blip r:embed="rId4">
                <a:alphaModFix/>
              </a:blip>
              <a:stretch>
                <a:fillRect b="0" l="0" r="0" t="0"/>
              </a:stretch>
            </a:blipFill>
            <a:ln>
              <a:noFill/>
            </a:ln>
          </p:spPr>
        </p:sp>
        <p:sp>
          <p:nvSpPr>
            <p:cNvPr id="394" name="Google Shape;394;p14"/>
            <p:cNvSpPr/>
            <p:nvPr/>
          </p:nvSpPr>
          <p:spPr>
            <a:xfrm flipH="1">
              <a:off x="3172573" y="185060"/>
              <a:ext cx="180511" cy="299604"/>
            </a:xfrm>
            <a:custGeom>
              <a:rect b="b" l="l" r="r" t="t"/>
              <a:pathLst>
                <a:path extrusionOk="0" h="299604" w="180511">
                  <a:moveTo>
                    <a:pt x="180512" y="0"/>
                  </a:moveTo>
                  <a:lnTo>
                    <a:pt x="0" y="0"/>
                  </a:lnTo>
                  <a:lnTo>
                    <a:pt x="0" y="299604"/>
                  </a:lnTo>
                  <a:lnTo>
                    <a:pt x="180512" y="299604"/>
                  </a:lnTo>
                  <a:lnTo>
                    <a:pt x="180512" y="0"/>
                  </a:lnTo>
                  <a:close/>
                </a:path>
              </a:pathLst>
            </a:custGeom>
            <a:blipFill rotWithShape="1">
              <a:blip r:embed="rId5">
                <a:alphaModFix/>
              </a:blip>
              <a:stretch>
                <a:fillRect b="0" l="0" r="0" t="0"/>
              </a:stretch>
            </a:blipFill>
            <a:ln>
              <a:noFill/>
            </a:ln>
          </p:spPr>
        </p:sp>
        <p:sp>
          <p:nvSpPr>
            <p:cNvPr id="395" name="Google Shape;395;p14"/>
            <p:cNvSpPr txBox="1"/>
            <p:nvPr/>
          </p:nvSpPr>
          <p:spPr>
            <a:xfrm>
              <a:off x="0" y="134202"/>
              <a:ext cx="2644161" cy="382138"/>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None/>
              </a:pPr>
              <a:r>
                <a:rPr b="1" i="0" lang="en-US" sz="1800" u="sng" cap="none" strike="noStrike">
                  <a:solidFill>
                    <a:srgbClr val="F8F8F8"/>
                  </a:solidFill>
                  <a:latin typeface="Ultra"/>
                  <a:ea typeface="Ultra"/>
                  <a:cs typeface="Ultra"/>
                  <a:sym typeface="Ultra"/>
                  <a:hlinkClick action="ppaction://hlinksldjump" r:id="rId6">
                    <a:extLst>
                      <a:ext uri="{A12FA001-AC4F-418D-AE19-62706E023703}">
                        <ahyp:hlinkClr val="tx"/>
                      </a:ext>
                    </a:extLst>
                  </a:hlinkClick>
                </a:rPr>
                <a:t>Back to Agenda</a:t>
              </a:r>
              <a:endParaRPr/>
            </a:p>
          </p:txBody>
        </p:sp>
      </p:grpSp>
      <p:sp>
        <p:nvSpPr>
          <p:cNvPr id="396" name="Google Shape;396;p14"/>
          <p:cNvSpPr/>
          <p:nvPr/>
        </p:nvSpPr>
        <p:spPr>
          <a:xfrm rot="3301940">
            <a:off x="-2976647" y="6044703"/>
            <a:ext cx="7092618" cy="4797189"/>
          </a:xfrm>
          <a:custGeom>
            <a:rect b="b" l="l" r="r" t="t"/>
            <a:pathLst>
              <a:path extrusionOk="0" h="4797189" w="7092618">
                <a:moveTo>
                  <a:pt x="0" y="0"/>
                </a:moveTo>
                <a:lnTo>
                  <a:pt x="7092618" y="0"/>
                </a:lnTo>
                <a:lnTo>
                  <a:pt x="7092618" y="4797189"/>
                </a:lnTo>
                <a:lnTo>
                  <a:pt x="0" y="4797189"/>
                </a:lnTo>
                <a:lnTo>
                  <a:pt x="0" y="0"/>
                </a:lnTo>
                <a:close/>
              </a:path>
            </a:pathLst>
          </a:custGeom>
          <a:blipFill rotWithShape="1">
            <a:blip r:embed="rId7">
              <a:alphaModFix/>
            </a:blip>
            <a:stretch>
              <a:fillRect b="0" l="0" r="0" t="0"/>
            </a:stretch>
          </a:blipFill>
          <a:ln>
            <a:noFill/>
          </a:ln>
        </p:spPr>
      </p:sp>
      <p:sp>
        <p:nvSpPr>
          <p:cNvPr id="397" name="Google Shape;397;p14"/>
          <p:cNvSpPr txBox="1"/>
          <p:nvPr/>
        </p:nvSpPr>
        <p:spPr>
          <a:xfrm>
            <a:off x="1329282" y="2090278"/>
            <a:ext cx="10387445" cy="1076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F8F8F8"/>
                </a:solidFill>
                <a:latin typeface="Ultra"/>
                <a:ea typeface="Ultra"/>
                <a:cs typeface="Ultra"/>
                <a:sym typeface="Ultra"/>
              </a:rPr>
              <a:t>Model Training</a:t>
            </a:r>
            <a:endParaRPr/>
          </a:p>
        </p:txBody>
      </p:sp>
      <p:sp>
        <p:nvSpPr>
          <p:cNvPr id="398" name="Google Shape;398;p14"/>
          <p:cNvSpPr txBox="1"/>
          <p:nvPr/>
        </p:nvSpPr>
        <p:spPr>
          <a:xfrm>
            <a:off x="1184903" y="4124416"/>
            <a:ext cx="15000300" cy="4740900"/>
          </a:xfrm>
          <a:prstGeom prst="rect">
            <a:avLst/>
          </a:prstGeom>
          <a:noFill/>
          <a:ln>
            <a:noFill/>
          </a:ln>
        </p:spPr>
        <p:txBody>
          <a:bodyPr anchorCtr="0" anchor="t" bIns="0" lIns="0" spcFirstLastPara="1" rIns="0" wrap="square" tIns="0">
            <a:spAutoFit/>
          </a:bodyPr>
          <a:lstStyle/>
          <a:p>
            <a:pPr indent="-377825" lvl="1" marL="755651" marR="0" rtl="0" algn="l">
              <a:lnSpc>
                <a:spcPct val="130000"/>
              </a:lnSpc>
              <a:spcBef>
                <a:spcPts val="0"/>
              </a:spcBef>
              <a:spcAft>
                <a:spcPts val="0"/>
              </a:spcAft>
              <a:buClr>
                <a:srgbClr val="F8F8F8"/>
              </a:buClr>
              <a:buSzPts val="3500"/>
              <a:buFont typeface="Arial"/>
              <a:buChar char="•"/>
            </a:pPr>
            <a:r>
              <a:rPr b="1" i="0" lang="en-US" sz="3500" u="none" cap="none" strike="noStrike">
                <a:solidFill>
                  <a:srgbClr val="F8F8F8"/>
                </a:solidFill>
                <a:latin typeface="Ultra"/>
                <a:ea typeface="Ultra"/>
                <a:cs typeface="Ultra"/>
                <a:sym typeface="Ultra"/>
              </a:rPr>
              <a:t>Training Setup:</a:t>
            </a:r>
            <a:endParaRPr/>
          </a:p>
          <a:p>
            <a:pPr indent="-377825" lvl="1" marL="755651" marR="0" rtl="0" algn="l">
              <a:lnSpc>
                <a:spcPct val="130000"/>
              </a:lnSpc>
              <a:spcBef>
                <a:spcPts val="0"/>
              </a:spcBef>
              <a:spcAft>
                <a:spcPts val="0"/>
              </a:spcAft>
              <a:buClr>
                <a:srgbClr val="F8F8F8"/>
              </a:buClr>
              <a:buSzPts val="3500"/>
              <a:buFont typeface="Arial"/>
              <a:buChar char="•"/>
            </a:pPr>
            <a:r>
              <a:rPr b="1" i="0" lang="en-US" sz="3500" u="none" cap="none" strike="noStrike">
                <a:solidFill>
                  <a:srgbClr val="F8F8F8"/>
                </a:solidFill>
                <a:latin typeface="Ultra"/>
                <a:ea typeface="Ultra"/>
                <a:cs typeface="Ultra"/>
                <a:sym typeface="Ultra"/>
              </a:rPr>
              <a:t>Input: Padded English sentences.</a:t>
            </a:r>
            <a:endParaRPr/>
          </a:p>
          <a:p>
            <a:pPr indent="-377825" lvl="1" marL="755651" marR="0" rtl="0" algn="l">
              <a:lnSpc>
                <a:spcPct val="130000"/>
              </a:lnSpc>
              <a:spcBef>
                <a:spcPts val="0"/>
              </a:spcBef>
              <a:spcAft>
                <a:spcPts val="0"/>
              </a:spcAft>
              <a:buClr>
                <a:srgbClr val="F8F8F8"/>
              </a:buClr>
              <a:buSzPts val="3500"/>
              <a:buFont typeface="Arial"/>
              <a:buChar char="•"/>
            </a:pPr>
            <a:r>
              <a:rPr b="1" i="0" lang="en-US" sz="3500" u="none" cap="none" strike="noStrike">
                <a:solidFill>
                  <a:srgbClr val="F8F8F8"/>
                </a:solidFill>
                <a:latin typeface="Ultra"/>
                <a:ea typeface="Ultra"/>
                <a:cs typeface="Ultra"/>
                <a:sym typeface="Ultra"/>
              </a:rPr>
              <a:t>Output: Corresponding Arabic sentences.</a:t>
            </a:r>
            <a:endParaRPr b="1" i="0" sz="3500" u="none" cap="none" strike="noStrike">
              <a:solidFill>
                <a:srgbClr val="F8F8F8"/>
              </a:solidFill>
              <a:latin typeface="Ultra"/>
              <a:ea typeface="Ultra"/>
              <a:cs typeface="Ultra"/>
              <a:sym typeface="Ultra"/>
            </a:endParaRPr>
          </a:p>
          <a:p>
            <a:pPr indent="-377825" lvl="1" marL="755651" marR="0" rtl="0" algn="l">
              <a:lnSpc>
                <a:spcPct val="130000"/>
              </a:lnSpc>
              <a:spcBef>
                <a:spcPts val="0"/>
              </a:spcBef>
              <a:spcAft>
                <a:spcPts val="0"/>
              </a:spcAft>
              <a:buClr>
                <a:srgbClr val="F8F8F8"/>
              </a:buClr>
              <a:buSzPts val="3500"/>
              <a:buFont typeface="Arial"/>
              <a:buChar char="•"/>
            </a:pPr>
            <a:r>
              <a:rPr b="1" i="0" lang="en-US" sz="3500" u="none" cap="none" strike="noStrike">
                <a:solidFill>
                  <a:srgbClr val="F8F8F8"/>
                </a:solidFill>
                <a:latin typeface="Ultra"/>
                <a:ea typeface="Ultra"/>
                <a:cs typeface="Ultra"/>
                <a:sym typeface="Ultra"/>
              </a:rPr>
              <a:t>Loss Function: Categorical crossentropy.</a:t>
            </a:r>
            <a:endParaRPr b="1" i="0" sz="3500" u="none" cap="none" strike="noStrike">
              <a:solidFill>
                <a:srgbClr val="F8F8F8"/>
              </a:solidFill>
              <a:latin typeface="Ultra"/>
              <a:ea typeface="Ultra"/>
              <a:cs typeface="Ultra"/>
              <a:sym typeface="Ultra"/>
            </a:endParaRPr>
          </a:p>
          <a:p>
            <a:pPr indent="-377825" lvl="1" marL="755651" marR="0" rtl="0" algn="l">
              <a:lnSpc>
                <a:spcPct val="130000"/>
              </a:lnSpc>
              <a:spcBef>
                <a:spcPts val="0"/>
              </a:spcBef>
              <a:spcAft>
                <a:spcPts val="0"/>
              </a:spcAft>
              <a:buClr>
                <a:srgbClr val="F8F8F8"/>
              </a:buClr>
              <a:buSzPts val="3500"/>
              <a:buFont typeface="Arial"/>
              <a:buChar char="•"/>
            </a:pPr>
            <a:r>
              <a:rPr b="1" i="0" lang="en-US" sz="3500" u="none" cap="none" strike="noStrike">
                <a:solidFill>
                  <a:srgbClr val="F8F8F8"/>
                </a:solidFill>
                <a:latin typeface="Ultra"/>
                <a:ea typeface="Ultra"/>
                <a:cs typeface="Ultra"/>
                <a:sym typeface="Ultra"/>
              </a:rPr>
              <a:t>Optimizer: Adam for efficient convergence.</a:t>
            </a:r>
            <a:endParaRPr b="1" i="0" sz="3500" u="none" cap="none" strike="noStrike">
              <a:solidFill>
                <a:srgbClr val="F8F8F8"/>
              </a:solidFill>
              <a:latin typeface="Ultra"/>
              <a:ea typeface="Ultra"/>
              <a:cs typeface="Ultra"/>
              <a:sym typeface="Ultra"/>
            </a:endParaRPr>
          </a:p>
          <a:p>
            <a:pPr indent="-377825" lvl="1" marL="755651" marR="0" rtl="0" algn="l">
              <a:lnSpc>
                <a:spcPct val="130000"/>
              </a:lnSpc>
              <a:spcBef>
                <a:spcPts val="0"/>
              </a:spcBef>
              <a:spcAft>
                <a:spcPts val="0"/>
              </a:spcAft>
              <a:buClr>
                <a:srgbClr val="F8F8F8"/>
              </a:buClr>
              <a:buSzPts val="3500"/>
              <a:buFont typeface="Arial"/>
              <a:buChar char="•"/>
            </a:pPr>
            <a:r>
              <a:rPr b="1" i="0" lang="en-US" sz="3500" u="none" cap="none" strike="noStrike">
                <a:solidFill>
                  <a:srgbClr val="F8F8F8"/>
                </a:solidFill>
                <a:latin typeface="Ultra"/>
                <a:ea typeface="Ultra"/>
                <a:cs typeface="Ultra"/>
                <a:sym typeface="Ultra"/>
              </a:rPr>
              <a:t>Metrics: Accuracy and loss per epoch.</a:t>
            </a:r>
            <a:endParaRPr/>
          </a:p>
          <a:p>
            <a:pPr indent="0" lvl="0" marL="0" marR="0" rtl="0" algn="ctr">
              <a:lnSpc>
                <a:spcPct val="103942"/>
              </a:lnSpc>
              <a:spcBef>
                <a:spcPts val="0"/>
              </a:spcBef>
              <a:spcAft>
                <a:spcPts val="0"/>
              </a:spcAft>
              <a:buNone/>
            </a:pPr>
            <a:r>
              <a:t/>
            </a:r>
            <a:endParaRPr b="1" i="0" sz="3500" u="none" cap="none" strike="noStrike">
              <a:solidFill>
                <a:srgbClr val="F8F8F8"/>
              </a:solidFill>
              <a:latin typeface="Ultra"/>
              <a:ea typeface="Ultra"/>
              <a:cs typeface="Ultra"/>
              <a:sym typeface="Ultra"/>
            </a:endParaRPr>
          </a:p>
        </p:txBody>
      </p:sp>
      <p:sp>
        <p:nvSpPr>
          <p:cNvPr id="399" name="Google Shape;399;p14"/>
          <p:cNvSpPr txBox="1"/>
          <p:nvPr/>
        </p:nvSpPr>
        <p:spPr>
          <a:xfrm>
            <a:off x="1329268" y="918725"/>
            <a:ext cx="7061400" cy="498000"/>
          </a:xfrm>
          <a:prstGeom prst="rect">
            <a:avLst/>
          </a:prstGeom>
          <a:noFill/>
          <a:ln>
            <a:noFill/>
          </a:ln>
        </p:spPr>
        <p:txBody>
          <a:bodyPr anchorCtr="0" anchor="t" bIns="0" lIns="0" spcFirstLastPara="1" rIns="0" wrap="square" tIns="0">
            <a:spAutoFit/>
          </a:bodyPr>
          <a:lstStyle/>
          <a:p>
            <a:pPr indent="0" lvl="0" marL="0" marR="0" rtl="0" algn="ctr">
              <a:lnSpc>
                <a:spcPct val="130006"/>
              </a:lnSpc>
              <a:spcBef>
                <a:spcPts val="0"/>
              </a:spcBef>
              <a:spcAft>
                <a:spcPts val="0"/>
              </a:spcAft>
              <a:buNone/>
            </a:pPr>
            <a:r>
              <a:rPr b="1" i="0" lang="en-US" sz="3236" u="none" cap="none" strike="noStrike">
                <a:solidFill>
                  <a:srgbClr val="F8F8F8"/>
                </a:solidFill>
                <a:latin typeface="Ultra"/>
                <a:ea typeface="Ultra"/>
                <a:cs typeface="Ultra"/>
                <a:sym typeface="Ultra"/>
              </a:rPr>
              <a:t>Transaltion model</a:t>
            </a:r>
            <a:endParaRPr/>
          </a:p>
        </p:txBody>
      </p:sp>
      <p:sp>
        <p:nvSpPr>
          <p:cNvPr id="400" name="Google Shape;400;p14"/>
          <p:cNvSpPr/>
          <p:nvPr/>
        </p:nvSpPr>
        <p:spPr>
          <a:xfrm>
            <a:off x="16913346" y="8977023"/>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1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grpSp>
        <p:nvGrpSpPr>
          <p:cNvPr id="406" name="Google Shape;406;p15"/>
          <p:cNvGrpSpPr/>
          <p:nvPr/>
        </p:nvGrpSpPr>
        <p:grpSpPr>
          <a:xfrm>
            <a:off x="14578523" y="956821"/>
            <a:ext cx="2680777" cy="502293"/>
            <a:chOff x="0" y="0"/>
            <a:chExt cx="3574370" cy="669724"/>
          </a:xfrm>
        </p:grpSpPr>
        <p:sp>
          <p:nvSpPr>
            <p:cNvPr id="407" name="Google Shape;407;p15"/>
            <p:cNvSpPr/>
            <p:nvPr/>
          </p:nvSpPr>
          <p:spPr>
            <a:xfrm>
              <a:off x="2904646" y="0"/>
              <a:ext cx="669724" cy="669724"/>
            </a:xfrm>
            <a:custGeom>
              <a:rect b="b" l="l" r="r" t="t"/>
              <a:pathLst>
                <a:path extrusionOk="0" h="669724" w="669724">
                  <a:moveTo>
                    <a:pt x="0" y="0"/>
                  </a:moveTo>
                  <a:lnTo>
                    <a:pt x="669724" y="0"/>
                  </a:lnTo>
                  <a:lnTo>
                    <a:pt x="669724" y="669724"/>
                  </a:lnTo>
                  <a:lnTo>
                    <a:pt x="0" y="669724"/>
                  </a:lnTo>
                  <a:lnTo>
                    <a:pt x="0" y="0"/>
                  </a:lnTo>
                  <a:close/>
                </a:path>
              </a:pathLst>
            </a:custGeom>
            <a:blipFill rotWithShape="1">
              <a:blip r:embed="rId4">
                <a:alphaModFix/>
              </a:blip>
              <a:stretch>
                <a:fillRect b="0" l="0" r="0" t="0"/>
              </a:stretch>
            </a:blipFill>
            <a:ln>
              <a:noFill/>
            </a:ln>
          </p:spPr>
        </p:sp>
        <p:sp>
          <p:nvSpPr>
            <p:cNvPr id="408" name="Google Shape;408;p15"/>
            <p:cNvSpPr/>
            <p:nvPr/>
          </p:nvSpPr>
          <p:spPr>
            <a:xfrm flipH="1">
              <a:off x="3172573" y="185060"/>
              <a:ext cx="180511" cy="299604"/>
            </a:xfrm>
            <a:custGeom>
              <a:rect b="b" l="l" r="r" t="t"/>
              <a:pathLst>
                <a:path extrusionOk="0" h="299604" w="180511">
                  <a:moveTo>
                    <a:pt x="180512" y="0"/>
                  </a:moveTo>
                  <a:lnTo>
                    <a:pt x="0" y="0"/>
                  </a:lnTo>
                  <a:lnTo>
                    <a:pt x="0" y="299604"/>
                  </a:lnTo>
                  <a:lnTo>
                    <a:pt x="180512" y="299604"/>
                  </a:lnTo>
                  <a:lnTo>
                    <a:pt x="180512" y="0"/>
                  </a:lnTo>
                  <a:close/>
                </a:path>
              </a:pathLst>
            </a:custGeom>
            <a:blipFill rotWithShape="1">
              <a:blip r:embed="rId5">
                <a:alphaModFix/>
              </a:blip>
              <a:stretch>
                <a:fillRect b="0" l="0" r="0" t="0"/>
              </a:stretch>
            </a:blipFill>
            <a:ln>
              <a:noFill/>
            </a:ln>
          </p:spPr>
        </p:sp>
        <p:sp>
          <p:nvSpPr>
            <p:cNvPr id="409" name="Google Shape;409;p15"/>
            <p:cNvSpPr txBox="1"/>
            <p:nvPr/>
          </p:nvSpPr>
          <p:spPr>
            <a:xfrm>
              <a:off x="0" y="134202"/>
              <a:ext cx="2644161" cy="382138"/>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None/>
              </a:pPr>
              <a:r>
                <a:rPr b="1" i="0" lang="en-US" sz="1800" u="sng" cap="none" strike="noStrike">
                  <a:solidFill>
                    <a:srgbClr val="F8F8F8"/>
                  </a:solidFill>
                  <a:latin typeface="Ultra"/>
                  <a:ea typeface="Ultra"/>
                  <a:cs typeface="Ultra"/>
                  <a:sym typeface="Ultra"/>
                  <a:hlinkClick action="ppaction://hlinksldjump" r:id="rId6">
                    <a:extLst>
                      <a:ext uri="{A12FA001-AC4F-418D-AE19-62706E023703}">
                        <ahyp:hlinkClr val="tx"/>
                      </a:ext>
                    </a:extLst>
                  </a:hlinkClick>
                </a:rPr>
                <a:t>Back to Agenda</a:t>
              </a:r>
              <a:endParaRPr/>
            </a:p>
          </p:txBody>
        </p:sp>
      </p:grpSp>
      <p:sp>
        <p:nvSpPr>
          <p:cNvPr id="410" name="Google Shape;410;p15"/>
          <p:cNvSpPr/>
          <p:nvPr/>
        </p:nvSpPr>
        <p:spPr>
          <a:xfrm rot="3301940">
            <a:off x="-2976647" y="6044703"/>
            <a:ext cx="7092618" cy="4797189"/>
          </a:xfrm>
          <a:custGeom>
            <a:rect b="b" l="l" r="r" t="t"/>
            <a:pathLst>
              <a:path extrusionOk="0" h="4797189" w="7092618">
                <a:moveTo>
                  <a:pt x="0" y="0"/>
                </a:moveTo>
                <a:lnTo>
                  <a:pt x="7092618" y="0"/>
                </a:lnTo>
                <a:lnTo>
                  <a:pt x="7092618" y="4797189"/>
                </a:lnTo>
                <a:lnTo>
                  <a:pt x="0" y="4797189"/>
                </a:lnTo>
                <a:lnTo>
                  <a:pt x="0" y="0"/>
                </a:lnTo>
                <a:close/>
              </a:path>
            </a:pathLst>
          </a:custGeom>
          <a:blipFill rotWithShape="1">
            <a:blip r:embed="rId7">
              <a:alphaModFix/>
            </a:blip>
            <a:stretch>
              <a:fillRect b="0" l="0" r="0" t="0"/>
            </a:stretch>
          </a:blipFill>
          <a:ln>
            <a:noFill/>
          </a:ln>
        </p:spPr>
      </p:sp>
      <p:sp>
        <p:nvSpPr>
          <p:cNvPr id="411" name="Google Shape;411;p15"/>
          <p:cNvSpPr txBox="1"/>
          <p:nvPr/>
        </p:nvSpPr>
        <p:spPr>
          <a:xfrm>
            <a:off x="1329273" y="2090275"/>
            <a:ext cx="136944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F8F8F8"/>
                </a:solidFill>
                <a:latin typeface="Ultra"/>
                <a:ea typeface="Ultra"/>
                <a:cs typeface="Ultra"/>
                <a:sym typeface="Ultra"/>
              </a:rPr>
              <a:t>Challenges &amp; Solutions</a:t>
            </a:r>
            <a:endParaRPr/>
          </a:p>
        </p:txBody>
      </p:sp>
      <p:sp>
        <p:nvSpPr>
          <p:cNvPr id="412" name="Google Shape;412;p15"/>
          <p:cNvSpPr txBox="1"/>
          <p:nvPr/>
        </p:nvSpPr>
        <p:spPr>
          <a:xfrm>
            <a:off x="1184903" y="4124416"/>
            <a:ext cx="15000300" cy="5441100"/>
          </a:xfrm>
          <a:prstGeom prst="rect">
            <a:avLst/>
          </a:prstGeom>
          <a:noFill/>
          <a:ln>
            <a:noFill/>
          </a:ln>
        </p:spPr>
        <p:txBody>
          <a:bodyPr anchorCtr="0" anchor="t" bIns="0" lIns="0" spcFirstLastPara="1" rIns="0" wrap="square" tIns="0">
            <a:spAutoFit/>
          </a:bodyPr>
          <a:lstStyle/>
          <a:p>
            <a:pPr indent="-377825" lvl="1" marL="755651" marR="0" rtl="0" algn="l">
              <a:lnSpc>
                <a:spcPct val="130000"/>
              </a:lnSpc>
              <a:spcBef>
                <a:spcPts val="0"/>
              </a:spcBef>
              <a:spcAft>
                <a:spcPts val="0"/>
              </a:spcAft>
              <a:buClr>
                <a:srgbClr val="F8F8F8"/>
              </a:buClr>
              <a:buSzPts val="3500"/>
              <a:buChar char="•"/>
            </a:pPr>
            <a:r>
              <a:rPr i="0" lang="en-US" sz="3500" u="none" cap="none" strike="noStrike">
                <a:solidFill>
                  <a:srgbClr val="F8F8F8"/>
                </a:solidFill>
                <a:latin typeface="Ultra"/>
                <a:ea typeface="Ultra"/>
                <a:cs typeface="Ultra"/>
                <a:sym typeface="Ultra"/>
              </a:rPr>
              <a:t>Data Scarcity: Using smaller datasets effectively.</a:t>
            </a:r>
            <a:endParaRPr/>
          </a:p>
          <a:p>
            <a:pPr indent="-377825" lvl="1" marL="755651" marR="0" rtl="0" algn="l">
              <a:lnSpc>
                <a:spcPct val="130000"/>
              </a:lnSpc>
              <a:spcBef>
                <a:spcPts val="0"/>
              </a:spcBef>
              <a:spcAft>
                <a:spcPts val="0"/>
              </a:spcAft>
              <a:buClr>
                <a:srgbClr val="F8F8F8"/>
              </a:buClr>
              <a:buSzPts val="3500"/>
              <a:buChar char="•"/>
            </a:pPr>
            <a:r>
              <a:rPr i="0" lang="en-US" sz="3500" u="none" cap="none" strike="noStrike">
                <a:solidFill>
                  <a:srgbClr val="F8F8F8"/>
                </a:solidFill>
                <a:latin typeface="Ultra"/>
                <a:ea typeface="Ultra"/>
                <a:cs typeface="Ultra"/>
                <a:sym typeface="Ultra"/>
              </a:rPr>
              <a:t>Handling Grammar Rules: Tuning hyperparameters to capture language intricacies.</a:t>
            </a:r>
            <a:endParaRPr/>
          </a:p>
          <a:p>
            <a:pPr indent="-377825" lvl="1" marL="755651" marR="0" rtl="0" algn="l">
              <a:lnSpc>
                <a:spcPct val="130000"/>
              </a:lnSpc>
              <a:spcBef>
                <a:spcPts val="0"/>
              </a:spcBef>
              <a:spcAft>
                <a:spcPts val="0"/>
              </a:spcAft>
              <a:buClr>
                <a:srgbClr val="F8F8F8"/>
              </a:buClr>
              <a:buSzPts val="3500"/>
              <a:buChar char="•"/>
            </a:pPr>
            <a:r>
              <a:rPr i="0" lang="en-US" sz="3500" u="none" cap="none" strike="noStrike">
                <a:solidFill>
                  <a:srgbClr val="F8F8F8"/>
                </a:solidFill>
                <a:latin typeface="Ultra"/>
                <a:ea typeface="Ultra"/>
                <a:cs typeface="Ultra"/>
                <a:sym typeface="Ultra"/>
              </a:rPr>
              <a:t>Improvements: Adding attention mechanisms or transformer models for better accuracy (Helsinki-NLP/opus-mt-en-ar).</a:t>
            </a:r>
            <a:endParaRPr/>
          </a:p>
          <a:p>
            <a:pPr indent="0" lvl="0" marL="0" marR="0" rtl="0" algn="l">
              <a:lnSpc>
                <a:spcPct val="130000"/>
              </a:lnSpc>
              <a:spcBef>
                <a:spcPts val="0"/>
              </a:spcBef>
              <a:spcAft>
                <a:spcPts val="0"/>
              </a:spcAft>
              <a:buNone/>
            </a:pPr>
            <a:r>
              <a:rPr i="0" lang="en-US" sz="3500" u="none" cap="none" strike="noStrike">
                <a:solidFill>
                  <a:srgbClr val="F8F8F8"/>
                </a:solidFill>
                <a:latin typeface="Ultra"/>
                <a:ea typeface="Ultra"/>
                <a:cs typeface="Ultra"/>
                <a:sym typeface="Ultra"/>
              </a:rPr>
              <a:t>    </a:t>
            </a:r>
            <a:endParaRPr/>
          </a:p>
          <a:p>
            <a:pPr indent="0" lvl="0" marL="0" marR="0" rtl="0" algn="ctr">
              <a:lnSpc>
                <a:spcPct val="103942"/>
              </a:lnSpc>
              <a:spcBef>
                <a:spcPts val="0"/>
              </a:spcBef>
              <a:spcAft>
                <a:spcPts val="0"/>
              </a:spcAft>
              <a:buNone/>
            </a:pPr>
            <a:r>
              <a:t/>
            </a:r>
            <a:endParaRPr i="0" sz="3500" u="none" cap="none" strike="noStrike">
              <a:solidFill>
                <a:srgbClr val="F8F8F8"/>
              </a:solidFill>
              <a:latin typeface="Ultra"/>
              <a:ea typeface="Ultra"/>
              <a:cs typeface="Ultra"/>
              <a:sym typeface="Ultra"/>
            </a:endParaRPr>
          </a:p>
        </p:txBody>
      </p:sp>
      <p:sp>
        <p:nvSpPr>
          <p:cNvPr id="413" name="Google Shape;413;p15"/>
          <p:cNvSpPr txBox="1"/>
          <p:nvPr/>
        </p:nvSpPr>
        <p:spPr>
          <a:xfrm>
            <a:off x="9673675" y="1225275"/>
            <a:ext cx="5715300" cy="498000"/>
          </a:xfrm>
          <a:prstGeom prst="rect">
            <a:avLst/>
          </a:prstGeom>
          <a:noFill/>
          <a:ln>
            <a:noFill/>
          </a:ln>
        </p:spPr>
        <p:txBody>
          <a:bodyPr anchorCtr="0" anchor="t" bIns="0" lIns="0" spcFirstLastPara="1" rIns="0" wrap="square" tIns="0">
            <a:spAutoFit/>
          </a:bodyPr>
          <a:lstStyle/>
          <a:p>
            <a:pPr indent="0" lvl="0" marL="0" marR="0" rtl="0" algn="ctr">
              <a:lnSpc>
                <a:spcPct val="130006"/>
              </a:lnSpc>
              <a:spcBef>
                <a:spcPts val="0"/>
              </a:spcBef>
              <a:spcAft>
                <a:spcPts val="0"/>
              </a:spcAft>
              <a:buNone/>
            </a:pPr>
            <a:r>
              <a:rPr b="1" i="0" lang="en-US" sz="3236" u="none" cap="none" strike="noStrike">
                <a:solidFill>
                  <a:srgbClr val="F8F8F8"/>
                </a:solidFill>
                <a:latin typeface="Ultra"/>
                <a:ea typeface="Ultra"/>
                <a:cs typeface="Ultra"/>
                <a:sym typeface="Ultra"/>
              </a:rPr>
              <a:t>Transaltion model</a:t>
            </a:r>
            <a:endParaRPr/>
          </a:p>
        </p:txBody>
      </p:sp>
      <p:sp>
        <p:nvSpPr>
          <p:cNvPr id="414" name="Google Shape;414;p15"/>
          <p:cNvSpPr/>
          <p:nvPr/>
        </p:nvSpPr>
        <p:spPr>
          <a:xfrm>
            <a:off x="1028700" y="308841"/>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1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grpSp>
        <p:nvGrpSpPr>
          <p:cNvPr id="420" name="Google Shape;420;p16"/>
          <p:cNvGrpSpPr/>
          <p:nvPr/>
        </p:nvGrpSpPr>
        <p:grpSpPr>
          <a:xfrm>
            <a:off x="14578523" y="956821"/>
            <a:ext cx="2680777" cy="502293"/>
            <a:chOff x="0" y="0"/>
            <a:chExt cx="3574370" cy="669724"/>
          </a:xfrm>
        </p:grpSpPr>
        <p:sp>
          <p:nvSpPr>
            <p:cNvPr id="421" name="Google Shape;421;p16"/>
            <p:cNvSpPr/>
            <p:nvPr/>
          </p:nvSpPr>
          <p:spPr>
            <a:xfrm>
              <a:off x="2904646" y="0"/>
              <a:ext cx="669724" cy="669724"/>
            </a:xfrm>
            <a:custGeom>
              <a:rect b="b" l="l" r="r" t="t"/>
              <a:pathLst>
                <a:path extrusionOk="0" h="669724" w="669724">
                  <a:moveTo>
                    <a:pt x="0" y="0"/>
                  </a:moveTo>
                  <a:lnTo>
                    <a:pt x="669724" y="0"/>
                  </a:lnTo>
                  <a:lnTo>
                    <a:pt x="669724" y="669724"/>
                  </a:lnTo>
                  <a:lnTo>
                    <a:pt x="0" y="669724"/>
                  </a:lnTo>
                  <a:lnTo>
                    <a:pt x="0" y="0"/>
                  </a:lnTo>
                  <a:close/>
                </a:path>
              </a:pathLst>
            </a:custGeom>
            <a:blipFill rotWithShape="1">
              <a:blip r:embed="rId4">
                <a:alphaModFix/>
              </a:blip>
              <a:stretch>
                <a:fillRect b="0" l="0" r="0" t="0"/>
              </a:stretch>
            </a:blipFill>
            <a:ln>
              <a:noFill/>
            </a:ln>
          </p:spPr>
        </p:sp>
        <p:sp>
          <p:nvSpPr>
            <p:cNvPr id="422" name="Google Shape;422;p16"/>
            <p:cNvSpPr/>
            <p:nvPr/>
          </p:nvSpPr>
          <p:spPr>
            <a:xfrm flipH="1">
              <a:off x="3172573" y="185060"/>
              <a:ext cx="180511" cy="299604"/>
            </a:xfrm>
            <a:custGeom>
              <a:rect b="b" l="l" r="r" t="t"/>
              <a:pathLst>
                <a:path extrusionOk="0" h="299604" w="180511">
                  <a:moveTo>
                    <a:pt x="180512" y="0"/>
                  </a:moveTo>
                  <a:lnTo>
                    <a:pt x="0" y="0"/>
                  </a:lnTo>
                  <a:lnTo>
                    <a:pt x="0" y="299604"/>
                  </a:lnTo>
                  <a:lnTo>
                    <a:pt x="180512" y="299604"/>
                  </a:lnTo>
                  <a:lnTo>
                    <a:pt x="180512" y="0"/>
                  </a:lnTo>
                  <a:close/>
                </a:path>
              </a:pathLst>
            </a:custGeom>
            <a:blipFill rotWithShape="1">
              <a:blip r:embed="rId5">
                <a:alphaModFix/>
              </a:blip>
              <a:stretch>
                <a:fillRect b="0" l="0" r="0" t="0"/>
              </a:stretch>
            </a:blipFill>
            <a:ln>
              <a:noFill/>
            </a:ln>
          </p:spPr>
        </p:sp>
        <p:sp>
          <p:nvSpPr>
            <p:cNvPr id="423" name="Google Shape;423;p16"/>
            <p:cNvSpPr txBox="1"/>
            <p:nvPr/>
          </p:nvSpPr>
          <p:spPr>
            <a:xfrm>
              <a:off x="0" y="134202"/>
              <a:ext cx="2644161" cy="382138"/>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None/>
              </a:pPr>
              <a:r>
                <a:rPr b="1" i="0" lang="en-US" sz="1800" u="sng" cap="none" strike="noStrike">
                  <a:solidFill>
                    <a:srgbClr val="F8F8F8"/>
                  </a:solidFill>
                  <a:latin typeface="Ultra"/>
                  <a:ea typeface="Ultra"/>
                  <a:cs typeface="Ultra"/>
                  <a:sym typeface="Ultra"/>
                  <a:hlinkClick action="ppaction://hlinksldjump" r:id="rId6">
                    <a:extLst>
                      <a:ext uri="{A12FA001-AC4F-418D-AE19-62706E023703}">
                        <ahyp:hlinkClr val="tx"/>
                      </a:ext>
                    </a:extLst>
                  </a:hlinkClick>
                </a:rPr>
                <a:t>Back to Agenda</a:t>
              </a:r>
              <a:endParaRPr/>
            </a:p>
          </p:txBody>
        </p:sp>
      </p:grpSp>
      <p:sp>
        <p:nvSpPr>
          <p:cNvPr id="424" name="Google Shape;424;p16"/>
          <p:cNvSpPr/>
          <p:nvPr/>
        </p:nvSpPr>
        <p:spPr>
          <a:xfrm rot="3301940">
            <a:off x="-2976647" y="6044703"/>
            <a:ext cx="7092618" cy="4797189"/>
          </a:xfrm>
          <a:custGeom>
            <a:rect b="b" l="l" r="r" t="t"/>
            <a:pathLst>
              <a:path extrusionOk="0" h="4797189" w="7092618">
                <a:moveTo>
                  <a:pt x="0" y="0"/>
                </a:moveTo>
                <a:lnTo>
                  <a:pt x="7092618" y="0"/>
                </a:lnTo>
                <a:lnTo>
                  <a:pt x="7092618" y="4797189"/>
                </a:lnTo>
                <a:lnTo>
                  <a:pt x="0" y="4797189"/>
                </a:lnTo>
                <a:lnTo>
                  <a:pt x="0" y="0"/>
                </a:lnTo>
                <a:close/>
              </a:path>
            </a:pathLst>
          </a:custGeom>
          <a:blipFill rotWithShape="1">
            <a:blip r:embed="rId7">
              <a:alphaModFix/>
            </a:blip>
            <a:stretch>
              <a:fillRect b="0" l="0" r="0" t="0"/>
            </a:stretch>
          </a:blipFill>
          <a:ln>
            <a:noFill/>
          </a:ln>
        </p:spPr>
      </p:sp>
      <p:pic>
        <p:nvPicPr>
          <p:cNvPr id="425" name="Google Shape;425;p16"/>
          <p:cNvPicPr preferRelativeResize="0"/>
          <p:nvPr/>
        </p:nvPicPr>
        <p:blipFill rotWithShape="1">
          <a:blip r:embed="rId8">
            <a:alphaModFix/>
          </a:blip>
          <a:srcRect b="0" l="0" r="0" t="0"/>
          <a:stretch/>
        </p:blipFill>
        <p:spPr>
          <a:xfrm>
            <a:off x="13793472" y="4867947"/>
            <a:ext cx="2876835" cy="2776145"/>
          </a:xfrm>
          <a:prstGeom prst="rect">
            <a:avLst/>
          </a:prstGeom>
          <a:noFill/>
          <a:ln>
            <a:noFill/>
          </a:ln>
        </p:spPr>
      </p:pic>
      <p:pic>
        <p:nvPicPr>
          <p:cNvPr id="426" name="Google Shape;426;p16"/>
          <p:cNvPicPr preferRelativeResize="0"/>
          <p:nvPr/>
        </p:nvPicPr>
        <p:blipFill rotWithShape="1">
          <a:blip r:embed="rId9">
            <a:alphaModFix/>
          </a:blip>
          <a:srcRect b="0" l="0" r="0" t="0"/>
          <a:stretch/>
        </p:blipFill>
        <p:spPr>
          <a:xfrm>
            <a:off x="11755341" y="7644092"/>
            <a:ext cx="3606991" cy="1370657"/>
          </a:xfrm>
          <a:prstGeom prst="rect">
            <a:avLst/>
          </a:prstGeom>
          <a:noFill/>
          <a:ln>
            <a:noFill/>
          </a:ln>
        </p:spPr>
      </p:pic>
      <p:sp>
        <p:nvSpPr>
          <p:cNvPr id="427" name="Google Shape;427;p16"/>
          <p:cNvSpPr txBox="1"/>
          <p:nvPr/>
        </p:nvSpPr>
        <p:spPr>
          <a:xfrm>
            <a:off x="234875" y="2090275"/>
            <a:ext cx="17024400" cy="954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i="0" lang="en-US" sz="6200" u="none" cap="none" strike="noStrike">
                <a:solidFill>
                  <a:srgbClr val="F8F8F8"/>
                </a:solidFill>
                <a:latin typeface="Ultra"/>
                <a:ea typeface="Ultra"/>
                <a:cs typeface="Ultra"/>
                <a:sym typeface="Ultra"/>
              </a:rPr>
              <a:t>Image-to-Text Conversion model</a:t>
            </a:r>
            <a:endParaRPr sz="600"/>
          </a:p>
        </p:txBody>
      </p:sp>
      <p:sp>
        <p:nvSpPr>
          <p:cNvPr id="428" name="Google Shape;428;p16"/>
          <p:cNvSpPr txBox="1"/>
          <p:nvPr/>
        </p:nvSpPr>
        <p:spPr>
          <a:xfrm>
            <a:off x="2553065" y="3426050"/>
            <a:ext cx="3224451"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199" u="none" cap="none" strike="noStrike">
                <a:solidFill>
                  <a:srgbClr val="F8F8F8"/>
                </a:solidFill>
                <a:latin typeface="Arial"/>
                <a:ea typeface="Arial"/>
                <a:cs typeface="Arial"/>
                <a:sym typeface="Arial"/>
              </a:rPr>
              <a:t>Overview:</a:t>
            </a:r>
            <a:endParaRPr/>
          </a:p>
        </p:txBody>
      </p:sp>
      <p:sp>
        <p:nvSpPr>
          <p:cNvPr id="429" name="Google Shape;429;p16"/>
          <p:cNvSpPr txBox="1"/>
          <p:nvPr/>
        </p:nvSpPr>
        <p:spPr>
          <a:xfrm>
            <a:off x="1329282" y="3604160"/>
            <a:ext cx="10394700" cy="7261800"/>
          </a:xfrm>
          <a:prstGeom prst="rect">
            <a:avLst/>
          </a:prstGeom>
          <a:noFill/>
          <a:ln>
            <a:noFill/>
          </a:ln>
        </p:spPr>
        <p:txBody>
          <a:bodyPr anchorCtr="0" anchor="t" bIns="0" lIns="0" spcFirstLastPara="1" rIns="0" wrap="square" tIns="0">
            <a:spAutoFit/>
          </a:bodyPr>
          <a:lstStyle/>
          <a:p>
            <a:pPr indent="0" lvl="0" marL="0" marR="0" rtl="0" algn="l">
              <a:lnSpc>
                <a:spcPct val="318611"/>
              </a:lnSpc>
              <a:spcBef>
                <a:spcPts val="0"/>
              </a:spcBef>
              <a:spcAft>
                <a:spcPts val="0"/>
              </a:spcAft>
              <a:buNone/>
            </a:pPr>
            <a:r>
              <a:t/>
            </a:r>
            <a:endParaRPr b="0" i="0" sz="1600" u="none" cap="none" strike="noStrike">
              <a:solidFill>
                <a:schemeClr val="dk1"/>
              </a:solidFill>
              <a:latin typeface="Calibri"/>
              <a:ea typeface="Calibri"/>
              <a:cs typeface="Calibri"/>
              <a:sym typeface="Calibri"/>
            </a:endParaRPr>
          </a:p>
          <a:p>
            <a:pPr indent="-429531" lvl="1" marL="884463" marR="0" rtl="0" algn="l">
              <a:lnSpc>
                <a:spcPct val="140014"/>
              </a:lnSpc>
              <a:spcBef>
                <a:spcPts val="0"/>
              </a:spcBef>
              <a:spcAft>
                <a:spcPts val="0"/>
              </a:spcAft>
              <a:buClr>
                <a:srgbClr val="F8F8F8"/>
              </a:buClr>
              <a:buSzPts val="3896"/>
              <a:buFont typeface="Arial"/>
              <a:buChar char="•"/>
            </a:pPr>
            <a:r>
              <a:rPr b="0" i="0" lang="en-US" sz="3896" u="none" cap="none" strike="noStrike">
                <a:solidFill>
                  <a:srgbClr val="F8F8F8"/>
                </a:solidFill>
                <a:latin typeface="Arial"/>
                <a:ea typeface="Arial"/>
                <a:cs typeface="Arial"/>
                <a:sym typeface="Arial"/>
              </a:rPr>
              <a:t>The image-to-text conversion feature enables the extraction of textual content from images, enhancing the translation system's versatility.</a:t>
            </a:r>
            <a:endParaRPr sz="1200"/>
          </a:p>
          <a:p>
            <a:pPr indent="-429531" lvl="1" marL="884463" marR="0" rtl="0" algn="l">
              <a:lnSpc>
                <a:spcPct val="140014"/>
              </a:lnSpc>
              <a:spcBef>
                <a:spcPts val="0"/>
              </a:spcBef>
              <a:spcAft>
                <a:spcPts val="0"/>
              </a:spcAft>
              <a:buClr>
                <a:srgbClr val="F8F8F8"/>
              </a:buClr>
              <a:buSzPts val="3896"/>
              <a:buFont typeface="Arial"/>
              <a:buChar char="•"/>
            </a:pPr>
            <a:r>
              <a:rPr b="0" i="0" lang="en-US" sz="3896" u="none" cap="none" strike="noStrike">
                <a:solidFill>
                  <a:srgbClr val="F8F8F8"/>
                </a:solidFill>
                <a:latin typeface="Arial"/>
                <a:ea typeface="Arial"/>
                <a:cs typeface="Arial"/>
                <a:sym typeface="Arial"/>
              </a:rPr>
              <a:t>Utilizes Optical Character Recognition (OCR) technology for accurate text extraction.</a:t>
            </a:r>
            <a:endParaRPr sz="1200"/>
          </a:p>
          <a:p>
            <a:pPr indent="0" lvl="0" marL="0" marR="0" rtl="0" algn="l">
              <a:lnSpc>
                <a:spcPct val="136596"/>
              </a:lnSpc>
              <a:spcBef>
                <a:spcPts val="0"/>
              </a:spcBef>
              <a:spcAft>
                <a:spcPts val="0"/>
              </a:spcAft>
              <a:buNone/>
            </a:pPr>
            <a:r>
              <a:t/>
            </a:r>
            <a:endParaRPr b="0" i="0" sz="3896" u="none" cap="none" strike="noStrike">
              <a:solidFill>
                <a:srgbClr val="F8F8F8"/>
              </a:solidFill>
              <a:latin typeface="Arial"/>
              <a:ea typeface="Arial"/>
              <a:cs typeface="Arial"/>
              <a:sym typeface="Arial"/>
            </a:endParaRPr>
          </a:p>
        </p:txBody>
      </p:sp>
      <p:sp>
        <p:nvSpPr>
          <p:cNvPr id="430" name="Google Shape;430;p16"/>
          <p:cNvSpPr txBox="1"/>
          <p:nvPr/>
        </p:nvSpPr>
        <p:spPr>
          <a:xfrm>
            <a:off x="16127222" y="4067266"/>
            <a:ext cx="1395889"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199" u="none" cap="none" strike="noStrike">
                <a:solidFill>
                  <a:srgbClr val="F8F8F8"/>
                </a:solidFill>
                <a:latin typeface="Arial"/>
                <a:ea typeface="Arial"/>
                <a:cs typeface="Arial"/>
                <a:sym typeface="Arial"/>
              </a:rPr>
              <a:t>Text</a:t>
            </a:r>
            <a:endParaRPr/>
          </a:p>
        </p:txBody>
      </p:sp>
      <p:sp>
        <p:nvSpPr>
          <p:cNvPr id="431" name="Google Shape;431;p16"/>
          <p:cNvSpPr/>
          <p:nvPr/>
        </p:nvSpPr>
        <p:spPr>
          <a:xfrm>
            <a:off x="1028700" y="308841"/>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10">
              <a:alphaModFix/>
            </a:blip>
            <a:stretch>
              <a:fillRect b="0" l="0" r="0" t="0"/>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1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grpSp>
        <p:nvGrpSpPr>
          <p:cNvPr id="437" name="Google Shape;437;p17"/>
          <p:cNvGrpSpPr/>
          <p:nvPr/>
        </p:nvGrpSpPr>
        <p:grpSpPr>
          <a:xfrm>
            <a:off x="14578523" y="956821"/>
            <a:ext cx="2680777" cy="502293"/>
            <a:chOff x="0" y="0"/>
            <a:chExt cx="3574370" cy="669724"/>
          </a:xfrm>
        </p:grpSpPr>
        <p:sp>
          <p:nvSpPr>
            <p:cNvPr id="438" name="Google Shape;438;p17"/>
            <p:cNvSpPr/>
            <p:nvPr/>
          </p:nvSpPr>
          <p:spPr>
            <a:xfrm>
              <a:off x="2904646" y="0"/>
              <a:ext cx="669724" cy="669724"/>
            </a:xfrm>
            <a:custGeom>
              <a:rect b="b" l="l" r="r" t="t"/>
              <a:pathLst>
                <a:path extrusionOk="0" h="669724" w="669724">
                  <a:moveTo>
                    <a:pt x="0" y="0"/>
                  </a:moveTo>
                  <a:lnTo>
                    <a:pt x="669724" y="0"/>
                  </a:lnTo>
                  <a:lnTo>
                    <a:pt x="669724" y="669724"/>
                  </a:lnTo>
                  <a:lnTo>
                    <a:pt x="0" y="669724"/>
                  </a:lnTo>
                  <a:lnTo>
                    <a:pt x="0" y="0"/>
                  </a:lnTo>
                  <a:close/>
                </a:path>
              </a:pathLst>
            </a:custGeom>
            <a:blipFill rotWithShape="1">
              <a:blip r:embed="rId4">
                <a:alphaModFix/>
              </a:blip>
              <a:stretch>
                <a:fillRect b="0" l="0" r="0" t="0"/>
              </a:stretch>
            </a:blipFill>
            <a:ln>
              <a:noFill/>
            </a:ln>
          </p:spPr>
        </p:sp>
        <p:sp>
          <p:nvSpPr>
            <p:cNvPr id="439" name="Google Shape;439;p17"/>
            <p:cNvSpPr/>
            <p:nvPr/>
          </p:nvSpPr>
          <p:spPr>
            <a:xfrm flipH="1">
              <a:off x="3172573" y="185060"/>
              <a:ext cx="180511" cy="299604"/>
            </a:xfrm>
            <a:custGeom>
              <a:rect b="b" l="l" r="r" t="t"/>
              <a:pathLst>
                <a:path extrusionOk="0" h="299604" w="180511">
                  <a:moveTo>
                    <a:pt x="180512" y="0"/>
                  </a:moveTo>
                  <a:lnTo>
                    <a:pt x="0" y="0"/>
                  </a:lnTo>
                  <a:lnTo>
                    <a:pt x="0" y="299604"/>
                  </a:lnTo>
                  <a:lnTo>
                    <a:pt x="180512" y="299604"/>
                  </a:lnTo>
                  <a:lnTo>
                    <a:pt x="180512" y="0"/>
                  </a:lnTo>
                  <a:close/>
                </a:path>
              </a:pathLst>
            </a:custGeom>
            <a:blipFill rotWithShape="1">
              <a:blip r:embed="rId5">
                <a:alphaModFix/>
              </a:blip>
              <a:stretch>
                <a:fillRect b="0" l="0" r="0" t="0"/>
              </a:stretch>
            </a:blipFill>
            <a:ln>
              <a:noFill/>
            </a:ln>
          </p:spPr>
        </p:sp>
        <p:sp>
          <p:nvSpPr>
            <p:cNvPr id="440" name="Google Shape;440;p17"/>
            <p:cNvSpPr txBox="1"/>
            <p:nvPr/>
          </p:nvSpPr>
          <p:spPr>
            <a:xfrm>
              <a:off x="0" y="134202"/>
              <a:ext cx="2644161" cy="382138"/>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None/>
              </a:pPr>
              <a:r>
                <a:rPr b="1" i="0" lang="en-US" sz="1800" u="sng" cap="none" strike="noStrike">
                  <a:solidFill>
                    <a:srgbClr val="F8F8F8"/>
                  </a:solidFill>
                  <a:latin typeface="Ultra"/>
                  <a:ea typeface="Ultra"/>
                  <a:cs typeface="Ultra"/>
                  <a:sym typeface="Ultra"/>
                  <a:hlinkClick action="ppaction://hlinksldjump" r:id="rId6">
                    <a:extLst>
                      <a:ext uri="{A12FA001-AC4F-418D-AE19-62706E023703}">
                        <ahyp:hlinkClr val="tx"/>
                      </a:ext>
                    </a:extLst>
                  </a:hlinkClick>
                </a:rPr>
                <a:t>Back to Agenda</a:t>
              </a:r>
              <a:endParaRPr/>
            </a:p>
          </p:txBody>
        </p:sp>
      </p:grpSp>
      <p:sp>
        <p:nvSpPr>
          <p:cNvPr id="441" name="Google Shape;441;p17"/>
          <p:cNvSpPr/>
          <p:nvPr/>
        </p:nvSpPr>
        <p:spPr>
          <a:xfrm rot="3301940">
            <a:off x="-2976647" y="6044703"/>
            <a:ext cx="7092618" cy="4797189"/>
          </a:xfrm>
          <a:custGeom>
            <a:rect b="b" l="l" r="r" t="t"/>
            <a:pathLst>
              <a:path extrusionOk="0" h="4797189" w="7092618">
                <a:moveTo>
                  <a:pt x="0" y="0"/>
                </a:moveTo>
                <a:lnTo>
                  <a:pt x="7092618" y="0"/>
                </a:lnTo>
                <a:lnTo>
                  <a:pt x="7092618" y="4797189"/>
                </a:lnTo>
                <a:lnTo>
                  <a:pt x="0" y="4797189"/>
                </a:lnTo>
                <a:lnTo>
                  <a:pt x="0" y="0"/>
                </a:lnTo>
                <a:close/>
              </a:path>
            </a:pathLst>
          </a:custGeom>
          <a:blipFill rotWithShape="1">
            <a:blip r:embed="rId7">
              <a:alphaModFix/>
            </a:blip>
            <a:stretch>
              <a:fillRect b="0" l="0" r="0" t="0"/>
            </a:stretch>
          </a:blipFill>
          <a:ln>
            <a:noFill/>
          </a:ln>
        </p:spPr>
      </p:sp>
      <p:sp>
        <p:nvSpPr>
          <p:cNvPr id="442" name="Google Shape;442;p17"/>
          <p:cNvSpPr txBox="1"/>
          <p:nvPr/>
        </p:nvSpPr>
        <p:spPr>
          <a:xfrm>
            <a:off x="1329273" y="2090275"/>
            <a:ext cx="154779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F8F8F8"/>
                </a:solidFill>
                <a:latin typeface="Ultra"/>
                <a:ea typeface="Ultra"/>
                <a:cs typeface="Ultra"/>
                <a:sym typeface="Ultra"/>
              </a:rPr>
              <a:t>Image-to-Text Conversion</a:t>
            </a:r>
            <a:endParaRPr/>
          </a:p>
        </p:txBody>
      </p:sp>
      <p:sp>
        <p:nvSpPr>
          <p:cNvPr id="443" name="Google Shape;443;p17"/>
          <p:cNvSpPr txBox="1"/>
          <p:nvPr/>
        </p:nvSpPr>
        <p:spPr>
          <a:xfrm>
            <a:off x="1329282" y="3426050"/>
            <a:ext cx="5672018"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199" u="none" cap="none" strike="noStrike">
                <a:solidFill>
                  <a:srgbClr val="F8F8F8"/>
                </a:solidFill>
                <a:latin typeface="Arial"/>
                <a:ea typeface="Arial"/>
                <a:cs typeface="Arial"/>
                <a:sym typeface="Arial"/>
              </a:rPr>
              <a:t>Steps that follow:</a:t>
            </a:r>
            <a:endParaRPr/>
          </a:p>
        </p:txBody>
      </p:sp>
      <p:sp>
        <p:nvSpPr>
          <p:cNvPr id="444" name="Google Shape;444;p17"/>
          <p:cNvSpPr txBox="1"/>
          <p:nvPr/>
        </p:nvSpPr>
        <p:spPr>
          <a:xfrm>
            <a:off x="2403340" y="4162520"/>
            <a:ext cx="13931100" cy="58254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4096" u="none" cap="none" strike="noStrike">
                <a:solidFill>
                  <a:srgbClr val="F8F8F8"/>
                </a:solidFill>
                <a:latin typeface="Arial"/>
                <a:ea typeface="Arial"/>
                <a:cs typeface="Arial"/>
                <a:sym typeface="Arial"/>
              </a:rPr>
              <a:t>1- import necssary libraries</a:t>
            </a:r>
            <a:endParaRPr/>
          </a:p>
          <a:p>
            <a:pPr indent="0" lvl="0" marL="0" marR="0" rtl="0" algn="l">
              <a:lnSpc>
                <a:spcPct val="140014"/>
              </a:lnSpc>
              <a:spcBef>
                <a:spcPts val="0"/>
              </a:spcBef>
              <a:spcAft>
                <a:spcPts val="0"/>
              </a:spcAft>
              <a:buNone/>
            </a:pPr>
            <a:r>
              <a:rPr b="0" i="0" lang="en-US" sz="4096" u="none" cap="none" strike="noStrike">
                <a:solidFill>
                  <a:srgbClr val="F8F8F8"/>
                </a:solidFill>
                <a:latin typeface="Arial"/>
                <a:ea typeface="Arial"/>
                <a:cs typeface="Arial"/>
                <a:sym typeface="Arial"/>
              </a:rPr>
              <a:t>2-Reading and Prepare the data : image and labels</a:t>
            </a:r>
            <a:endParaRPr/>
          </a:p>
          <a:p>
            <a:pPr indent="0" lvl="0" marL="0" marR="0" rtl="0" algn="l">
              <a:lnSpc>
                <a:spcPct val="140015"/>
              </a:lnSpc>
              <a:spcBef>
                <a:spcPts val="0"/>
              </a:spcBef>
              <a:spcAft>
                <a:spcPts val="0"/>
              </a:spcAft>
              <a:buNone/>
            </a:pPr>
            <a:r>
              <a:rPr b="0" i="0" lang="en-US" sz="3996" u="none" cap="none" strike="noStrike">
                <a:solidFill>
                  <a:srgbClr val="F8F8F8"/>
                </a:solidFill>
                <a:latin typeface="Arial"/>
                <a:ea typeface="Arial"/>
                <a:cs typeface="Arial"/>
                <a:sym typeface="Arial"/>
              </a:rPr>
              <a:t>3- split data into train ,validate and test</a:t>
            </a:r>
            <a:endParaRPr/>
          </a:p>
          <a:p>
            <a:pPr indent="0" lvl="0" marL="0" marR="0" rtl="0" algn="l">
              <a:lnSpc>
                <a:spcPct val="140015"/>
              </a:lnSpc>
              <a:spcBef>
                <a:spcPts val="0"/>
              </a:spcBef>
              <a:spcAft>
                <a:spcPts val="0"/>
              </a:spcAft>
              <a:buNone/>
            </a:pPr>
            <a:r>
              <a:rPr b="0" i="0" lang="en-US" sz="3996" u="none" cap="none" strike="noStrike">
                <a:solidFill>
                  <a:srgbClr val="F8F8F8"/>
                </a:solidFill>
                <a:latin typeface="Arial"/>
                <a:ea typeface="Arial"/>
                <a:cs typeface="Arial"/>
                <a:sym typeface="Arial"/>
              </a:rPr>
              <a:t>4-Creating generatore By ImageDataGenerators :to make data augmenation</a:t>
            </a:r>
            <a:endParaRPr/>
          </a:p>
          <a:p>
            <a:pPr indent="0" lvl="0" marL="0" marR="0" rtl="0" algn="l">
              <a:lnSpc>
                <a:spcPct val="140015"/>
              </a:lnSpc>
              <a:spcBef>
                <a:spcPts val="0"/>
              </a:spcBef>
              <a:spcAft>
                <a:spcPts val="0"/>
              </a:spcAft>
              <a:buNone/>
            </a:pPr>
            <a:r>
              <a:rPr b="0" i="0" lang="en-US" sz="3996" u="none" cap="none" strike="noStrike">
                <a:solidFill>
                  <a:srgbClr val="F8F8F8"/>
                </a:solidFill>
                <a:latin typeface="Arial"/>
                <a:ea typeface="Arial"/>
                <a:cs typeface="Arial"/>
                <a:sym typeface="Arial"/>
              </a:rPr>
              <a:t>5-Modeling with CNN model </a:t>
            </a:r>
            <a:endParaRPr/>
          </a:p>
          <a:p>
            <a:pPr indent="0" lvl="0" marL="0" marR="0" rtl="0" algn="l">
              <a:lnSpc>
                <a:spcPct val="140015"/>
              </a:lnSpc>
              <a:spcBef>
                <a:spcPts val="0"/>
              </a:spcBef>
              <a:spcAft>
                <a:spcPts val="0"/>
              </a:spcAft>
              <a:buNone/>
            </a:pPr>
            <a:r>
              <a:rPr b="0" i="0" lang="en-US" sz="3996" u="none" cap="none" strike="noStrike">
                <a:solidFill>
                  <a:srgbClr val="F8F8F8"/>
                </a:solidFill>
                <a:latin typeface="Arial"/>
                <a:ea typeface="Arial"/>
                <a:cs typeface="Arial"/>
                <a:sym typeface="Arial"/>
              </a:rPr>
              <a:t>6- Train the model and test it by computer vision</a:t>
            </a:r>
            <a:endParaRPr/>
          </a:p>
        </p:txBody>
      </p:sp>
      <p:sp>
        <p:nvSpPr>
          <p:cNvPr id="445" name="Google Shape;445;p17"/>
          <p:cNvSpPr/>
          <p:nvPr/>
        </p:nvSpPr>
        <p:spPr>
          <a:xfrm>
            <a:off x="1028700" y="308841"/>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1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grpSp>
        <p:nvGrpSpPr>
          <p:cNvPr id="451" name="Google Shape;451;p18"/>
          <p:cNvGrpSpPr/>
          <p:nvPr/>
        </p:nvGrpSpPr>
        <p:grpSpPr>
          <a:xfrm>
            <a:off x="14578523" y="956821"/>
            <a:ext cx="2680777" cy="502293"/>
            <a:chOff x="0" y="0"/>
            <a:chExt cx="3574370" cy="669724"/>
          </a:xfrm>
        </p:grpSpPr>
        <p:sp>
          <p:nvSpPr>
            <p:cNvPr id="452" name="Google Shape;452;p18"/>
            <p:cNvSpPr/>
            <p:nvPr/>
          </p:nvSpPr>
          <p:spPr>
            <a:xfrm>
              <a:off x="2904646" y="0"/>
              <a:ext cx="669724" cy="669724"/>
            </a:xfrm>
            <a:custGeom>
              <a:rect b="b" l="l" r="r" t="t"/>
              <a:pathLst>
                <a:path extrusionOk="0" h="669724" w="669724">
                  <a:moveTo>
                    <a:pt x="0" y="0"/>
                  </a:moveTo>
                  <a:lnTo>
                    <a:pt x="669724" y="0"/>
                  </a:lnTo>
                  <a:lnTo>
                    <a:pt x="669724" y="669724"/>
                  </a:lnTo>
                  <a:lnTo>
                    <a:pt x="0" y="669724"/>
                  </a:lnTo>
                  <a:lnTo>
                    <a:pt x="0" y="0"/>
                  </a:lnTo>
                  <a:close/>
                </a:path>
              </a:pathLst>
            </a:custGeom>
            <a:blipFill rotWithShape="1">
              <a:blip r:embed="rId4">
                <a:alphaModFix/>
              </a:blip>
              <a:stretch>
                <a:fillRect b="0" l="0" r="0" t="0"/>
              </a:stretch>
            </a:blipFill>
            <a:ln>
              <a:noFill/>
            </a:ln>
          </p:spPr>
        </p:sp>
        <p:sp>
          <p:nvSpPr>
            <p:cNvPr id="453" name="Google Shape;453;p18"/>
            <p:cNvSpPr/>
            <p:nvPr/>
          </p:nvSpPr>
          <p:spPr>
            <a:xfrm flipH="1">
              <a:off x="3172573" y="185060"/>
              <a:ext cx="180511" cy="299604"/>
            </a:xfrm>
            <a:custGeom>
              <a:rect b="b" l="l" r="r" t="t"/>
              <a:pathLst>
                <a:path extrusionOk="0" h="299604" w="180511">
                  <a:moveTo>
                    <a:pt x="180512" y="0"/>
                  </a:moveTo>
                  <a:lnTo>
                    <a:pt x="0" y="0"/>
                  </a:lnTo>
                  <a:lnTo>
                    <a:pt x="0" y="299604"/>
                  </a:lnTo>
                  <a:lnTo>
                    <a:pt x="180512" y="299604"/>
                  </a:lnTo>
                  <a:lnTo>
                    <a:pt x="180512" y="0"/>
                  </a:lnTo>
                  <a:close/>
                </a:path>
              </a:pathLst>
            </a:custGeom>
            <a:blipFill rotWithShape="1">
              <a:blip r:embed="rId5">
                <a:alphaModFix/>
              </a:blip>
              <a:stretch>
                <a:fillRect b="0" l="0" r="0" t="0"/>
              </a:stretch>
            </a:blipFill>
            <a:ln>
              <a:noFill/>
            </a:ln>
          </p:spPr>
        </p:sp>
        <p:sp>
          <p:nvSpPr>
            <p:cNvPr id="454" name="Google Shape;454;p18"/>
            <p:cNvSpPr txBox="1"/>
            <p:nvPr/>
          </p:nvSpPr>
          <p:spPr>
            <a:xfrm>
              <a:off x="0" y="134202"/>
              <a:ext cx="2644161" cy="382138"/>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None/>
              </a:pPr>
              <a:r>
                <a:rPr b="1" i="0" lang="en-US" sz="1800" u="sng" cap="none" strike="noStrike">
                  <a:solidFill>
                    <a:srgbClr val="F8F8F8"/>
                  </a:solidFill>
                  <a:latin typeface="Ultra"/>
                  <a:ea typeface="Ultra"/>
                  <a:cs typeface="Ultra"/>
                  <a:sym typeface="Ultra"/>
                  <a:hlinkClick action="ppaction://hlinksldjump" r:id="rId6">
                    <a:extLst>
                      <a:ext uri="{A12FA001-AC4F-418D-AE19-62706E023703}">
                        <ahyp:hlinkClr val="tx"/>
                      </a:ext>
                    </a:extLst>
                  </a:hlinkClick>
                </a:rPr>
                <a:t>Back to Agenda</a:t>
              </a:r>
              <a:endParaRPr/>
            </a:p>
          </p:txBody>
        </p:sp>
      </p:grpSp>
      <p:sp>
        <p:nvSpPr>
          <p:cNvPr id="455" name="Google Shape;455;p18"/>
          <p:cNvSpPr/>
          <p:nvPr/>
        </p:nvSpPr>
        <p:spPr>
          <a:xfrm rot="3301940">
            <a:off x="-2976647" y="6044703"/>
            <a:ext cx="7092618" cy="4797189"/>
          </a:xfrm>
          <a:custGeom>
            <a:rect b="b" l="l" r="r" t="t"/>
            <a:pathLst>
              <a:path extrusionOk="0" h="4797189" w="7092618">
                <a:moveTo>
                  <a:pt x="0" y="0"/>
                </a:moveTo>
                <a:lnTo>
                  <a:pt x="7092618" y="0"/>
                </a:lnTo>
                <a:lnTo>
                  <a:pt x="7092618" y="4797189"/>
                </a:lnTo>
                <a:lnTo>
                  <a:pt x="0" y="4797189"/>
                </a:lnTo>
                <a:lnTo>
                  <a:pt x="0" y="0"/>
                </a:lnTo>
                <a:close/>
              </a:path>
            </a:pathLst>
          </a:custGeom>
          <a:blipFill rotWithShape="1">
            <a:blip r:embed="rId7">
              <a:alphaModFix/>
            </a:blip>
            <a:stretch>
              <a:fillRect b="0" l="0" r="0" t="0"/>
            </a:stretch>
          </a:blipFill>
          <a:ln>
            <a:noFill/>
          </a:ln>
        </p:spPr>
      </p:sp>
      <p:sp>
        <p:nvSpPr>
          <p:cNvPr id="456" name="Google Shape;456;p18"/>
          <p:cNvSpPr txBox="1"/>
          <p:nvPr/>
        </p:nvSpPr>
        <p:spPr>
          <a:xfrm>
            <a:off x="1274321" y="1449600"/>
            <a:ext cx="167073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F8F8F8"/>
                </a:solidFill>
                <a:latin typeface="Ultra"/>
                <a:ea typeface="Ultra"/>
                <a:cs typeface="Ultra"/>
                <a:sym typeface="Ultra"/>
              </a:rPr>
              <a:t>Image-to-Text Conversion</a:t>
            </a:r>
            <a:endParaRPr/>
          </a:p>
        </p:txBody>
      </p:sp>
      <p:sp>
        <p:nvSpPr>
          <p:cNvPr id="457" name="Google Shape;457;p18"/>
          <p:cNvSpPr txBox="1"/>
          <p:nvPr/>
        </p:nvSpPr>
        <p:spPr>
          <a:xfrm>
            <a:off x="1274336" y="2430664"/>
            <a:ext cx="6294954"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199" u="none" cap="none" strike="noStrike">
                <a:solidFill>
                  <a:srgbClr val="F8F8F8"/>
                </a:solidFill>
                <a:latin typeface="Arial"/>
                <a:ea typeface="Arial"/>
                <a:cs typeface="Arial"/>
                <a:sym typeface="Arial"/>
              </a:rPr>
              <a:t>function that used :</a:t>
            </a:r>
            <a:endParaRPr/>
          </a:p>
        </p:txBody>
      </p:sp>
      <p:sp>
        <p:nvSpPr>
          <p:cNvPr id="458" name="Google Shape;458;p18"/>
          <p:cNvSpPr txBox="1"/>
          <p:nvPr/>
        </p:nvSpPr>
        <p:spPr>
          <a:xfrm>
            <a:off x="1497536" y="3177391"/>
            <a:ext cx="16484100" cy="7881900"/>
          </a:xfrm>
          <a:prstGeom prst="rect">
            <a:avLst/>
          </a:prstGeom>
          <a:noFill/>
          <a:ln>
            <a:noFill/>
          </a:ln>
        </p:spPr>
        <p:txBody>
          <a:bodyPr anchorCtr="0" anchor="t" bIns="0" lIns="0" spcFirstLastPara="1" rIns="0" wrap="square" tIns="0">
            <a:spAutoFit/>
          </a:bodyPr>
          <a:lstStyle/>
          <a:p>
            <a:pPr indent="0" lvl="0" marL="0" marR="0" rtl="0" algn="l">
              <a:lnSpc>
                <a:spcPct val="139988"/>
              </a:lnSpc>
              <a:spcBef>
                <a:spcPts val="0"/>
              </a:spcBef>
              <a:spcAft>
                <a:spcPts val="0"/>
              </a:spcAft>
              <a:buNone/>
            </a:pPr>
            <a:r>
              <a:rPr b="0" i="0" lang="en-US" sz="3466" u="none" cap="none" strike="noStrike">
                <a:solidFill>
                  <a:srgbClr val="F8F8F8"/>
                </a:solidFill>
                <a:latin typeface="Arial"/>
                <a:ea typeface="Arial"/>
                <a:cs typeface="Arial"/>
                <a:sym typeface="Arial"/>
              </a:rPr>
              <a:t>1- </a:t>
            </a:r>
            <a:r>
              <a:rPr b="1" i="0" lang="en-US" sz="3466" u="none" cap="none" strike="noStrike">
                <a:solidFill>
                  <a:srgbClr val="F8F8F8"/>
                </a:solidFill>
                <a:latin typeface="Arial"/>
                <a:ea typeface="Arial"/>
                <a:cs typeface="Arial"/>
                <a:sym typeface="Arial"/>
              </a:rPr>
              <a:t>directory_to_df</a:t>
            </a:r>
            <a:r>
              <a:rPr b="0" i="0" lang="en-US" sz="3466" u="none" cap="none" strike="noStrike">
                <a:solidFill>
                  <a:srgbClr val="F8F8F8"/>
                </a:solidFill>
                <a:latin typeface="Arial"/>
                <a:ea typeface="Arial"/>
                <a:cs typeface="Arial"/>
                <a:sym typeface="Arial"/>
              </a:rPr>
              <a:t> : to get and prepare data as DataFrame</a:t>
            </a:r>
            <a:endParaRPr/>
          </a:p>
          <a:p>
            <a:pPr indent="0" lvl="0" marL="0" marR="0" rtl="0" algn="l">
              <a:lnSpc>
                <a:spcPct val="139988"/>
              </a:lnSpc>
              <a:spcBef>
                <a:spcPts val="0"/>
              </a:spcBef>
              <a:spcAft>
                <a:spcPts val="0"/>
              </a:spcAft>
              <a:buNone/>
            </a:pPr>
            <a:r>
              <a:rPr b="0" i="0" lang="en-US" sz="3466" u="none" cap="none" strike="noStrike">
                <a:solidFill>
                  <a:srgbClr val="F8F8F8"/>
                </a:solidFill>
                <a:latin typeface="Arial"/>
                <a:ea typeface="Arial"/>
                <a:cs typeface="Arial"/>
                <a:sym typeface="Arial"/>
              </a:rPr>
              <a:t>2-</a:t>
            </a:r>
            <a:r>
              <a:rPr b="1" i="0" lang="en-US" sz="3466" u="none" cap="none" strike="noStrike">
                <a:solidFill>
                  <a:srgbClr val="F8F8F8"/>
                </a:solidFill>
                <a:latin typeface="Arial"/>
                <a:ea typeface="Arial"/>
                <a:cs typeface="Arial"/>
                <a:sym typeface="Arial"/>
              </a:rPr>
              <a:t>read_image</a:t>
            </a:r>
            <a:r>
              <a:rPr b="0" i="0" lang="en-US" sz="3466" u="none" cap="none" strike="noStrike">
                <a:solidFill>
                  <a:srgbClr val="F8F8F8"/>
                </a:solidFill>
                <a:latin typeface="Arial"/>
                <a:ea typeface="Arial"/>
                <a:cs typeface="Arial"/>
                <a:sym typeface="Arial"/>
              </a:rPr>
              <a:t>s: to get the image from the path </a:t>
            </a:r>
            <a:endParaRPr/>
          </a:p>
          <a:p>
            <a:pPr indent="0" lvl="0" marL="0" marR="0" rtl="0" algn="l">
              <a:lnSpc>
                <a:spcPct val="140011"/>
              </a:lnSpc>
              <a:spcBef>
                <a:spcPts val="0"/>
              </a:spcBef>
              <a:spcAft>
                <a:spcPts val="0"/>
              </a:spcAft>
              <a:buNone/>
            </a:pPr>
            <a:r>
              <a:rPr b="0" i="0" lang="en-US" sz="3359" u="none" cap="none" strike="noStrike">
                <a:solidFill>
                  <a:srgbClr val="F8F8F8"/>
                </a:solidFill>
                <a:latin typeface="Arial"/>
                <a:ea typeface="Arial"/>
                <a:cs typeface="Arial"/>
                <a:sym typeface="Arial"/>
              </a:rPr>
              <a:t>3- </a:t>
            </a:r>
            <a:r>
              <a:rPr b="1" i="0" lang="en-US" sz="3359" u="none" cap="none" strike="noStrike">
                <a:solidFill>
                  <a:srgbClr val="F8F8F8"/>
                </a:solidFill>
                <a:latin typeface="Arial"/>
                <a:ea typeface="Arial"/>
                <a:cs typeface="Arial"/>
                <a:sym typeface="Arial"/>
              </a:rPr>
              <a:t>show_images</a:t>
            </a:r>
            <a:r>
              <a:rPr b="0" i="0" lang="en-US" sz="3359" u="none" cap="none" strike="noStrike">
                <a:solidFill>
                  <a:srgbClr val="F8F8F8"/>
                </a:solidFill>
                <a:latin typeface="Arial"/>
                <a:ea typeface="Arial"/>
                <a:cs typeface="Arial"/>
                <a:sym typeface="Arial"/>
              </a:rPr>
              <a:t>: to show the image by matplot</a:t>
            </a:r>
            <a:endParaRPr/>
          </a:p>
          <a:p>
            <a:pPr indent="0" lvl="0" marL="0" marR="0" rtl="0" algn="l">
              <a:lnSpc>
                <a:spcPct val="140011"/>
              </a:lnSpc>
              <a:spcBef>
                <a:spcPts val="0"/>
              </a:spcBef>
              <a:spcAft>
                <a:spcPts val="0"/>
              </a:spcAft>
              <a:buNone/>
            </a:pPr>
            <a:r>
              <a:rPr b="0" i="0" lang="en-US" sz="3359" u="none" cap="none" strike="noStrike">
                <a:solidFill>
                  <a:srgbClr val="F8F8F8"/>
                </a:solidFill>
                <a:latin typeface="Arial"/>
                <a:ea typeface="Arial"/>
                <a:cs typeface="Arial"/>
                <a:sym typeface="Arial"/>
              </a:rPr>
              <a:t>4-</a:t>
            </a:r>
            <a:r>
              <a:rPr b="1" i="0" lang="en-US" sz="3359" u="none" cap="none" strike="noStrike">
                <a:solidFill>
                  <a:srgbClr val="F8F8F8"/>
                </a:solidFill>
                <a:latin typeface="Arial"/>
                <a:ea typeface="Arial"/>
                <a:cs typeface="Arial"/>
                <a:sym typeface="Arial"/>
              </a:rPr>
              <a:t>load_model</a:t>
            </a:r>
            <a:r>
              <a:rPr b="0" i="0" lang="en-US" sz="3359" u="none" cap="none" strike="noStrike">
                <a:solidFill>
                  <a:srgbClr val="F8F8F8"/>
                </a:solidFill>
                <a:latin typeface="Arial"/>
                <a:ea typeface="Arial"/>
                <a:cs typeface="Arial"/>
                <a:sym typeface="Arial"/>
              </a:rPr>
              <a:t> : to load the model after saving it </a:t>
            </a:r>
            <a:endParaRPr/>
          </a:p>
          <a:p>
            <a:pPr indent="0" lvl="0" marL="0" marR="0" rtl="0" algn="l">
              <a:lnSpc>
                <a:spcPct val="140011"/>
              </a:lnSpc>
              <a:spcBef>
                <a:spcPts val="0"/>
              </a:spcBef>
              <a:spcAft>
                <a:spcPts val="0"/>
              </a:spcAft>
              <a:buNone/>
            </a:pPr>
            <a:r>
              <a:rPr b="0" i="0" lang="en-US" sz="3359" u="none" cap="none" strike="noStrike">
                <a:solidFill>
                  <a:srgbClr val="F8F8F8"/>
                </a:solidFill>
                <a:latin typeface="Arial"/>
                <a:ea typeface="Arial"/>
                <a:cs typeface="Arial"/>
                <a:sym typeface="Arial"/>
              </a:rPr>
              <a:t>5-</a:t>
            </a:r>
            <a:r>
              <a:rPr b="1" i="0" lang="en-US" sz="3359" u="none" cap="none" strike="noStrike">
                <a:solidFill>
                  <a:srgbClr val="F8F8F8"/>
                </a:solidFill>
                <a:latin typeface="Arial"/>
                <a:ea typeface="Arial"/>
                <a:cs typeface="Arial"/>
                <a:sym typeface="Arial"/>
              </a:rPr>
              <a:t>convert_2_gray</a:t>
            </a:r>
            <a:r>
              <a:rPr b="0" i="0" lang="en-US" sz="3359" u="none" cap="none" strike="noStrike">
                <a:solidFill>
                  <a:srgbClr val="F8F8F8"/>
                </a:solidFill>
                <a:latin typeface="Arial"/>
                <a:ea typeface="Arial"/>
                <a:cs typeface="Arial"/>
                <a:sym typeface="Arial"/>
              </a:rPr>
              <a:t>: to convert rgb”3d” into 1d </a:t>
            </a:r>
            <a:endParaRPr/>
          </a:p>
          <a:p>
            <a:pPr indent="0" lvl="0" marL="0" marR="0" rtl="0" algn="l">
              <a:lnSpc>
                <a:spcPct val="140011"/>
              </a:lnSpc>
              <a:spcBef>
                <a:spcPts val="0"/>
              </a:spcBef>
              <a:spcAft>
                <a:spcPts val="0"/>
              </a:spcAft>
              <a:buNone/>
            </a:pPr>
            <a:r>
              <a:rPr b="0" i="0" lang="en-US" sz="3359" u="none" cap="none" strike="noStrike">
                <a:solidFill>
                  <a:srgbClr val="F8F8F8"/>
                </a:solidFill>
                <a:latin typeface="Arial"/>
                <a:ea typeface="Arial"/>
                <a:cs typeface="Arial"/>
                <a:sym typeface="Arial"/>
              </a:rPr>
              <a:t>6- </a:t>
            </a:r>
            <a:r>
              <a:rPr b="1" i="0" lang="en-US" sz="3359" u="none" cap="none" strike="noStrike">
                <a:solidFill>
                  <a:srgbClr val="F8F8F8"/>
                </a:solidFill>
                <a:latin typeface="Arial"/>
                <a:ea typeface="Arial"/>
                <a:cs typeface="Arial"/>
                <a:sym typeface="Arial"/>
              </a:rPr>
              <a:t>binarization</a:t>
            </a:r>
            <a:r>
              <a:rPr b="0" i="0" lang="en-US" sz="3359" u="none" cap="none" strike="noStrike">
                <a:solidFill>
                  <a:srgbClr val="F8F8F8"/>
                </a:solidFill>
                <a:latin typeface="Arial"/>
                <a:ea typeface="Arial"/>
                <a:cs typeface="Arial"/>
                <a:sym typeface="Arial"/>
              </a:rPr>
              <a:t>:applies Otsu's binarization to the grayscale image, producing a binary image</a:t>
            </a:r>
            <a:endParaRPr/>
          </a:p>
          <a:p>
            <a:pPr indent="0" lvl="0" marL="0" marR="0" rtl="0" algn="l">
              <a:lnSpc>
                <a:spcPct val="140011"/>
              </a:lnSpc>
              <a:spcBef>
                <a:spcPts val="0"/>
              </a:spcBef>
              <a:spcAft>
                <a:spcPts val="0"/>
              </a:spcAft>
              <a:buNone/>
            </a:pPr>
            <a:r>
              <a:rPr b="0" i="0" lang="en-US" sz="3459" u="none" cap="none" strike="noStrike">
                <a:solidFill>
                  <a:srgbClr val="F8F8F8"/>
                </a:solidFill>
                <a:latin typeface="Arial"/>
                <a:ea typeface="Arial"/>
                <a:cs typeface="Arial"/>
                <a:sym typeface="Arial"/>
              </a:rPr>
              <a:t>7-</a:t>
            </a:r>
            <a:r>
              <a:rPr b="1" i="0" lang="en-US" sz="3459" u="none" cap="none" strike="noStrike">
                <a:solidFill>
                  <a:srgbClr val="F8F8F8"/>
                </a:solidFill>
                <a:latin typeface="Arial"/>
                <a:ea typeface="Arial"/>
                <a:cs typeface="Arial"/>
                <a:sym typeface="Arial"/>
              </a:rPr>
              <a:t>dilate</a:t>
            </a:r>
            <a:r>
              <a:rPr b="0" i="0" lang="en-US" sz="3459" u="none" cap="none" strike="noStrike">
                <a:solidFill>
                  <a:srgbClr val="F8F8F8"/>
                </a:solidFill>
                <a:latin typeface="Arial"/>
                <a:ea typeface="Arial"/>
                <a:cs typeface="Arial"/>
                <a:sym typeface="Arial"/>
              </a:rPr>
              <a:t>:performs morphological dilation on the binary image</a:t>
            </a:r>
            <a:endParaRPr/>
          </a:p>
          <a:p>
            <a:pPr indent="0" lvl="0" marL="0" marR="0" rtl="0" algn="l">
              <a:lnSpc>
                <a:spcPct val="140011"/>
              </a:lnSpc>
              <a:spcBef>
                <a:spcPts val="0"/>
              </a:spcBef>
              <a:spcAft>
                <a:spcPts val="0"/>
              </a:spcAft>
              <a:buNone/>
            </a:pPr>
            <a:r>
              <a:rPr b="0" i="0" lang="en-US" sz="3459" u="none" cap="none" strike="noStrike">
                <a:solidFill>
                  <a:srgbClr val="F8F8F8"/>
                </a:solidFill>
                <a:latin typeface="Arial"/>
                <a:ea typeface="Arial"/>
                <a:cs typeface="Arial"/>
                <a:sym typeface="Arial"/>
              </a:rPr>
              <a:t>8-</a:t>
            </a:r>
            <a:r>
              <a:rPr b="1" i="0" lang="en-US" sz="3459" u="none" cap="none" strike="noStrike">
                <a:solidFill>
                  <a:srgbClr val="F8F8F8"/>
                </a:solidFill>
                <a:latin typeface="Arial"/>
                <a:ea typeface="Arial"/>
                <a:cs typeface="Arial"/>
                <a:sym typeface="Arial"/>
              </a:rPr>
              <a:t>find_rect</a:t>
            </a:r>
            <a:r>
              <a:rPr b="0" i="0" lang="en-US" sz="3459" u="none" cap="none" strike="noStrike">
                <a:solidFill>
                  <a:srgbClr val="F8F8F8"/>
                </a:solidFill>
                <a:latin typeface="Arial"/>
                <a:ea typeface="Arial"/>
                <a:cs typeface="Arial"/>
                <a:sym typeface="Arial"/>
              </a:rPr>
              <a:t>:identifies bounding rectangles in the binary image and sorting </a:t>
            </a:r>
            <a:endParaRPr/>
          </a:p>
          <a:p>
            <a:pPr indent="0" lvl="0" marL="0" marR="0" rtl="0" algn="l">
              <a:lnSpc>
                <a:spcPct val="140011"/>
              </a:lnSpc>
              <a:spcBef>
                <a:spcPts val="0"/>
              </a:spcBef>
              <a:spcAft>
                <a:spcPts val="0"/>
              </a:spcAft>
              <a:buNone/>
            </a:pPr>
            <a:r>
              <a:rPr b="0" i="0" lang="en-US" sz="3459" u="none" cap="none" strike="noStrike">
                <a:solidFill>
                  <a:srgbClr val="F8F8F8"/>
                </a:solidFill>
                <a:latin typeface="Arial"/>
                <a:ea typeface="Arial"/>
                <a:cs typeface="Arial"/>
                <a:sym typeface="Arial"/>
              </a:rPr>
              <a:t>9-</a:t>
            </a:r>
            <a:r>
              <a:rPr b="1" i="0" lang="en-US" sz="3459" u="none" cap="none" strike="noStrike">
                <a:solidFill>
                  <a:srgbClr val="F8F8F8"/>
                </a:solidFill>
                <a:latin typeface="Arial"/>
                <a:ea typeface="Arial"/>
                <a:cs typeface="Arial"/>
                <a:sym typeface="Arial"/>
              </a:rPr>
              <a:t>extract</a:t>
            </a:r>
            <a:r>
              <a:rPr b="0" i="0" lang="en-US" sz="3459" u="none" cap="none" strike="noStrike">
                <a:solidFill>
                  <a:srgbClr val="F8F8F8"/>
                </a:solidFill>
                <a:latin typeface="Arial"/>
                <a:ea typeface="Arial"/>
                <a:cs typeface="Arial"/>
                <a:sym typeface="Arial"/>
              </a:rPr>
              <a:t>:uses the aforementioned techniques to extract characters from the image</a:t>
            </a:r>
            <a:endParaRPr/>
          </a:p>
          <a:p>
            <a:pPr indent="0" lvl="0" marL="0" marR="0" rtl="0" algn="l">
              <a:lnSpc>
                <a:spcPct val="140011"/>
              </a:lnSpc>
              <a:spcBef>
                <a:spcPts val="0"/>
              </a:spcBef>
              <a:spcAft>
                <a:spcPts val="0"/>
              </a:spcAft>
              <a:buNone/>
            </a:pPr>
            <a:r>
              <a:t/>
            </a:r>
            <a:endParaRPr b="0" i="0" sz="3459" u="none" cap="none" strike="noStrike">
              <a:solidFill>
                <a:srgbClr val="F8F8F8"/>
              </a:solidFill>
              <a:latin typeface="Arial"/>
              <a:ea typeface="Arial"/>
              <a:cs typeface="Arial"/>
              <a:sym typeface="Arial"/>
            </a:endParaRPr>
          </a:p>
        </p:txBody>
      </p:sp>
      <p:sp>
        <p:nvSpPr>
          <p:cNvPr id="459" name="Google Shape;459;p18"/>
          <p:cNvSpPr/>
          <p:nvPr/>
        </p:nvSpPr>
        <p:spPr>
          <a:xfrm>
            <a:off x="1028700" y="308841"/>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1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grpSp>
        <p:nvGrpSpPr>
          <p:cNvPr id="465" name="Google Shape;465;p19"/>
          <p:cNvGrpSpPr/>
          <p:nvPr/>
        </p:nvGrpSpPr>
        <p:grpSpPr>
          <a:xfrm>
            <a:off x="14578523" y="956821"/>
            <a:ext cx="2680777" cy="502293"/>
            <a:chOff x="0" y="0"/>
            <a:chExt cx="3574370" cy="669724"/>
          </a:xfrm>
        </p:grpSpPr>
        <p:sp>
          <p:nvSpPr>
            <p:cNvPr id="466" name="Google Shape;466;p19"/>
            <p:cNvSpPr/>
            <p:nvPr/>
          </p:nvSpPr>
          <p:spPr>
            <a:xfrm>
              <a:off x="2904646" y="0"/>
              <a:ext cx="669724" cy="669724"/>
            </a:xfrm>
            <a:custGeom>
              <a:rect b="b" l="l" r="r" t="t"/>
              <a:pathLst>
                <a:path extrusionOk="0" h="669724" w="669724">
                  <a:moveTo>
                    <a:pt x="0" y="0"/>
                  </a:moveTo>
                  <a:lnTo>
                    <a:pt x="669724" y="0"/>
                  </a:lnTo>
                  <a:lnTo>
                    <a:pt x="669724" y="669724"/>
                  </a:lnTo>
                  <a:lnTo>
                    <a:pt x="0" y="669724"/>
                  </a:lnTo>
                  <a:lnTo>
                    <a:pt x="0" y="0"/>
                  </a:lnTo>
                  <a:close/>
                </a:path>
              </a:pathLst>
            </a:custGeom>
            <a:blipFill rotWithShape="1">
              <a:blip r:embed="rId4">
                <a:alphaModFix/>
              </a:blip>
              <a:stretch>
                <a:fillRect b="0" l="0" r="0" t="0"/>
              </a:stretch>
            </a:blipFill>
            <a:ln>
              <a:noFill/>
            </a:ln>
          </p:spPr>
        </p:sp>
        <p:sp>
          <p:nvSpPr>
            <p:cNvPr id="467" name="Google Shape;467;p19"/>
            <p:cNvSpPr/>
            <p:nvPr/>
          </p:nvSpPr>
          <p:spPr>
            <a:xfrm flipH="1">
              <a:off x="3172573" y="185060"/>
              <a:ext cx="180511" cy="299604"/>
            </a:xfrm>
            <a:custGeom>
              <a:rect b="b" l="l" r="r" t="t"/>
              <a:pathLst>
                <a:path extrusionOk="0" h="299604" w="180511">
                  <a:moveTo>
                    <a:pt x="180512" y="0"/>
                  </a:moveTo>
                  <a:lnTo>
                    <a:pt x="0" y="0"/>
                  </a:lnTo>
                  <a:lnTo>
                    <a:pt x="0" y="299604"/>
                  </a:lnTo>
                  <a:lnTo>
                    <a:pt x="180512" y="299604"/>
                  </a:lnTo>
                  <a:lnTo>
                    <a:pt x="180512" y="0"/>
                  </a:lnTo>
                  <a:close/>
                </a:path>
              </a:pathLst>
            </a:custGeom>
            <a:blipFill rotWithShape="1">
              <a:blip r:embed="rId5">
                <a:alphaModFix/>
              </a:blip>
              <a:stretch>
                <a:fillRect b="0" l="0" r="0" t="0"/>
              </a:stretch>
            </a:blipFill>
            <a:ln>
              <a:noFill/>
            </a:ln>
          </p:spPr>
        </p:sp>
        <p:sp>
          <p:nvSpPr>
            <p:cNvPr id="468" name="Google Shape;468;p19"/>
            <p:cNvSpPr txBox="1"/>
            <p:nvPr/>
          </p:nvSpPr>
          <p:spPr>
            <a:xfrm>
              <a:off x="0" y="134202"/>
              <a:ext cx="2644161" cy="382138"/>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None/>
              </a:pPr>
              <a:r>
                <a:rPr b="1" i="0" lang="en-US" sz="1800" u="sng" cap="none" strike="noStrike">
                  <a:solidFill>
                    <a:srgbClr val="F8F8F8"/>
                  </a:solidFill>
                  <a:latin typeface="Ultra"/>
                  <a:ea typeface="Ultra"/>
                  <a:cs typeface="Ultra"/>
                  <a:sym typeface="Ultra"/>
                  <a:hlinkClick action="ppaction://hlinksldjump" r:id="rId6">
                    <a:extLst>
                      <a:ext uri="{A12FA001-AC4F-418D-AE19-62706E023703}">
                        <ahyp:hlinkClr val="tx"/>
                      </a:ext>
                    </a:extLst>
                  </a:hlinkClick>
                </a:rPr>
                <a:t>Back to Agenda</a:t>
              </a:r>
              <a:endParaRPr/>
            </a:p>
          </p:txBody>
        </p:sp>
      </p:grpSp>
      <p:sp>
        <p:nvSpPr>
          <p:cNvPr id="469" name="Google Shape;469;p19"/>
          <p:cNvSpPr/>
          <p:nvPr/>
        </p:nvSpPr>
        <p:spPr>
          <a:xfrm rot="3301940">
            <a:off x="-2976647" y="6044703"/>
            <a:ext cx="7092618" cy="4797189"/>
          </a:xfrm>
          <a:custGeom>
            <a:rect b="b" l="l" r="r" t="t"/>
            <a:pathLst>
              <a:path extrusionOk="0" h="4797189" w="7092618">
                <a:moveTo>
                  <a:pt x="0" y="0"/>
                </a:moveTo>
                <a:lnTo>
                  <a:pt x="7092618" y="0"/>
                </a:lnTo>
                <a:lnTo>
                  <a:pt x="7092618" y="4797189"/>
                </a:lnTo>
                <a:lnTo>
                  <a:pt x="0" y="4797189"/>
                </a:lnTo>
                <a:lnTo>
                  <a:pt x="0" y="0"/>
                </a:lnTo>
                <a:close/>
              </a:path>
            </a:pathLst>
          </a:custGeom>
          <a:blipFill rotWithShape="1">
            <a:blip r:embed="rId7">
              <a:alphaModFix/>
            </a:blip>
            <a:stretch>
              <a:fillRect b="0" l="0" r="0" t="0"/>
            </a:stretch>
          </a:blipFill>
          <a:ln>
            <a:noFill/>
          </a:ln>
        </p:spPr>
      </p:sp>
      <p:sp>
        <p:nvSpPr>
          <p:cNvPr id="470" name="Google Shape;470;p19"/>
          <p:cNvSpPr txBox="1"/>
          <p:nvPr/>
        </p:nvSpPr>
        <p:spPr>
          <a:xfrm>
            <a:off x="1703104" y="2067963"/>
            <a:ext cx="12464190" cy="1076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F8F8F8"/>
                </a:solidFill>
                <a:latin typeface="Ultra"/>
                <a:ea typeface="Ultra"/>
                <a:cs typeface="Ultra"/>
                <a:sym typeface="Ultra"/>
              </a:rPr>
              <a:t>Azure Deployment </a:t>
            </a:r>
            <a:endParaRPr/>
          </a:p>
        </p:txBody>
      </p:sp>
      <p:pic>
        <p:nvPicPr>
          <p:cNvPr id="471" name="Google Shape;471;p19"/>
          <p:cNvPicPr preferRelativeResize="0"/>
          <p:nvPr/>
        </p:nvPicPr>
        <p:blipFill rotWithShape="1">
          <a:blip r:embed="rId8">
            <a:alphaModFix/>
          </a:blip>
          <a:srcRect b="0" l="0" r="0" t="0"/>
          <a:stretch/>
        </p:blipFill>
        <p:spPr>
          <a:xfrm>
            <a:off x="14578523" y="1932533"/>
            <a:ext cx="2925668" cy="2970221"/>
          </a:xfrm>
          <a:prstGeom prst="rect">
            <a:avLst/>
          </a:prstGeom>
          <a:noFill/>
          <a:ln>
            <a:noFill/>
          </a:ln>
        </p:spPr>
      </p:pic>
      <p:sp>
        <p:nvSpPr>
          <p:cNvPr id="472" name="Google Shape;472;p19"/>
          <p:cNvSpPr txBox="1"/>
          <p:nvPr/>
        </p:nvSpPr>
        <p:spPr>
          <a:xfrm>
            <a:off x="1703104" y="3502392"/>
            <a:ext cx="12555928" cy="4534535"/>
          </a:xfrm>
          <a:prstGeom prst="rect">
            <a:avLst/>
          </a:prstGeom>
          <a:noFill/>
          <a:ln>
            <a:noFill/>
          </a:ln>
        </p:spPr>
        <p:txBody>
          <a:bodyPr anchorCtr="0" anchor="t" bIns="0" lIns="0" spcFirstLastPara="1" rIns="0" wrap="square" tIns="0">
            <a:spAutoFit/>
          </a:bodyPr>
          <a:lstStyle/>
          <a:p>
            <a:pPr indent="-280668" lvl="1" marL="561339" marR="0" rtl="0" algn="l">
              <a:lnSpc>
                <a:spcPct val="140015"/>
              </a:lnSpc>
              <a:spcBef>
                <a:spcPts val="0"/>
              </a:spcBef>
              <a:spcAft>
                <a:spcPts val="0"/>
              </a:spcAft>
              <a:buClr>
                <a:srgbClr val="F8F8F8"/>
              </a:buClr>
              <a:buSzPts val="2599"/>
              <a:buFont typeface="Arial"/>
              <a:buChar char="•"/>
            </a:pPr>
            <a:r>
              <a:rPr b="0" i="0" lang="en-US" sz="2599" u="none" cap="none" strike="noStrike">
                <a:solidFill>
                  <a:srgbClr val="F8F8F8"/>
                </a:solidFill>
                <a:latin typeface="Arial"/>
                <a:ea typeface="Arial"/>
                <a:cs typeface="Arial"/>
                <a:sym typeface="Arial"/>
              </a:rPr>
              <a:t>We used Azure Machine Learning Studio for deploying the models. We created a Workspace and uploaded the notebooks for model training. During this process, we encountered an issue with obtaining GPU from the compute service in Azure, which caused the training process to take a long time. As a result, we had to train the models outside of Azure .</a:t>
            </a:r>
            <a:endParaRPr/>
          </a:p>
          <a:p>
            <a:pPr indent="0" lvl="0" marL="0" marR="0" rtl="0" algn="l">
              <a:lnSpc>
                <a:spcPct val="131858"/>
              </a:lnSpc>
              <a:spcBef>
                <a:spcPts val="0"/>
              </a:spcBef>
              <a:spcAft>
                <a:spcPts val="0"/>
              </a:spcAft>
              <a:buNone/>
            </a:pPr>
            <a:r>
              <a:t/>
            </a:r>
            <a:endParaRPr b="0" i="0" sz="2599" u="none" cap="none" strike="noStrike">
              <a:solidFill>
                <a:srgbClr val="F8F8F8"/>
              </a:solidFill>
              <a:latin typeface="Arial"/>
              <a:ea typeface="Arial"/>
              <a:cs typeface="Arial"/>
              <a:sym typeface="Arial"/>
            </a:endParaRPr>
          </a:p>
          <a:p>
            <a:pPr indent="-280669" lvl="1" marL="561341" marR="0" rtl="0" algn="l">
              <a:lnSpc>
                <a:spcPct val="140000"/>
              </a:lnSpc>
              <a:spcBef>
                <a:spcPts val="0"/>
              </a:spcBef>
              <a:spcAft>
                <a:spcPts val="0"/>
              </a:spcAft>
              <a:buClr>
                <a:srgbClr val="F8F8F8"/>
              </a:buClr>
              <a:buSzPts val="2600"/>
              <a:buFont typeface="Arial"/>
              <a:buChar char="•"/>
            </a:pPr>
            <a:r>
              <a:rPr b="0" i="0" lang="en-US" sz="2600" u="none" cap="none" strike="noStrike">
                <a:solidFill>
                  <a:srgbClr val="F8F8F8"/>
                </a:solidFill>
                <a:latin typeface="Arial"/>
                <a:ea typeface="Arial"/>
                <a:cs typeface="Arial"/>
                <a:sym typeface="Arial"/>
              </a:rPr>
              <a:t>After completing the training, we set up Azure Blob Storage to upload the trained models. Additionally, we attempted to design a Pipeline in Azure Machine Learning Studio to automate the steps of processing and deployment, aiming to streamline the process of training and deployment.</a:t>
            </a:r>
            <a:endParaRPr/>
          </a:p>
        </p:txBody>
      </p:sp>
      <p:sp>
        <p:nvSpPr>
          <p:cNvPr id="473" name="Google Shape;473;p19"/>
          <p:cNvSpPr/>
          <p:nvPr/>
        </p:nvSpPr>
        <p:spPr>
          <a:xfrm>
            <a:off x="1028700" y="308841"/>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9">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98" name="Shape 98"/>
        <p:cNvGrpSpPr/>
        <p:nvPr/>
      </p:nvGrpSpPr>
      <p:grpSpPr>
        <a:xfrm>
          <a:off x="0" y="0"/>
          <a:ext cx="0" cy="0"/>
          <a:chOff x="0" y="0"/>
          <a:chExt cx="0" cy="0"/>
        </a:xfrm>
      </p:grpSpPr>
      <p:sp>
        <p:nvSpPr>
          <p:cNvPr id="99" name="Google Shape;99;p2"/>
          <p:cNvSpPr/>
          <p:nvPr/>
        </p:nvSpPr>
        <p:spPr>
          <a:xfrm>
            <a:off x="6275318" y="2293304"/>
            <a:ext cx="1004586" cy="1004586"/>
          </a:xfrm>
          <a:custGeom>
            <a:rect b="b" l="l" r="r" t="t"/>
            <a:pathLst>
              <a:path extrusionOk="0" h="1004586" w="1004586">
                <a:moveTo>
                  <a:pt x="0" y="0"/>
                </a:moveTo>
                <a:lnTo>
                  <a:pt x="1004585" y="0"/>
                </a:lnTo>
                <a:lnTo>
                  <a:pt x="1004585" y="1004586"/>
                </a:lnTo>
                <a:lnTo>
                  <a:pt x="0" y="1004586"/>
                </a:lnTo>
                <a:lnTo>
                  <a:pt x="0" y="0"/>
                </a:lnTo>
                <a:close/>
              </a:path>
            </a:pathLst>
          </a:custGeom>
          <a:blipFill rotWithShape="1">
            <a:blip r:embed="rId3">
              <a:alphaModFix/>
            </a:blip>
            <a:stretch>
              <a:fillRect b="0" l="0" r="0" t="0"/>
            </a:stretch>
          </a:blipFill>
          <a:ln>
            <a:noFill/>
          </a:ln>
        </p:spPr>
      </p:sp>
      <p:grpSp>
        <p:nvGrpSpPr>
          <p:cNvPr id="100" name="Google Shape;100;p2"/>
          <p:cNvGrpSpPr/>
          <p:nvPr/>
        </p:nvGrpSpPr>
        <p:grpSpPr>
          <a:xfrm>
            <a:off x="6378493" y="2396479"/>
            <a:ext cx="798234" cy="798234"/>
            <a:chOff x="0" y="0"/>
            <a:chExt cx="812800" cy="812800"/>
          </a:xfrm>
        </p:grpSpPr>
        <p:sp>
          <p:nvSpPr>
            <p:cNvPr id="101" name="Google Shape;101;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i="0" lang="en-US" sz="2599" u="none" cap="none" strike="noStrike">
                  <a:solidFill>
                    <a:srgbClr val="01003B"/>
                  </a:solidFill>
                  <a:latin typeface="IBM Plex Sans"/>
                  <a:ea typeface="IBM Plex Sans"/>
                  <a:cs typeface="IBM Plex Sans"/>
                  <a:sym typeface="IBM Plex Sans"/>
                </a:rPr>
                <a:t>1</a:t>
              </a:r>
              <a:endParaRPr/>
            </a:p>
          </p:txBody>
        </p:sp>
      </p:grpSp>
      <p:sp>
        <p:nvSpPr>
          <p:cNvPr id="103" name="Google Shape;103;p2"/>
          <p:cNvSpPr/>
          <p:nvPr/>
        </p:nvSpPr>
        <p:spPr>
          <a:xfrm>
            <a:off x="6275318" y="3858573"/>
            <a:ext cx="1004586" cy="1004586"/>
          </a:xfrm>
          <a:custGeom>
            <a:rect b="b" l="l" r="r" t="t"/>
            <a:pathLst>
              <a:path extrusionOk="0" h="1004586" w="1004586">
                <a:moveTo>
                  <a:pt x="0" y="0"/>
                </a:moveTo>
                <a:lnTo>
                  <a:pt x="1004585" y="0"/>
                </a:lnTo>
                <a:lnTo>
                  <a:pt x="1004585" y="1004585"/>
                </a:lnTo>
                <a:lnTo>
                  <a:pt x="0" y="1004585"/>
                </a:lnTo>
                <a:lnTo>
                  <a:pt x="0" y="0"/>
                </a:lnTo>
                <a:close/>
              </a:path>
            </a:pathLst>
          </a:custGeom>
          <a:blipFill rotWithShape="1">
            <a:blip r:embed="rId3">
              <a:alphaModFix/>
            </a:blip>
            <a:stretch>
              <a:fillRect b="0" l="0" r="0" t="0"/>
            </a:stretch>
          </a:blipFill>
          <a:ln>
            <a:noFill/>
          </a:ln>
        </p:spPr>
      </p:sp>
      <p:grpSp>
        <p:nvGrpSpPr>
          <p:cNvPr id="104" name="Google Shape;104;p2"/>
          <p:cNvGrpSpPr/>
          <p:nvPr/>
        </p:nvGrpSpPr>
        <p:grpSpPr>
          <a:xfrm>
            <a:off x="6378493" y="3961748"/>
            <a:ext cx="798234" cy="798234"/>
            <a:chOff x="0" y="0"/>
            <a:chExt cx="812800" cy="812800"/>
          </a:xfrm>
        </p:grpSpPr>
        <p:sp>
          <p:nvSpPr>
            <p:cNvPr id="105" name="Google Shape;105;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i="0" lang="en-US" sz="2599" u="none" cap="none" strike="noStrike">
                  <a:solidFill>
                    <a:srgbClr val="01003B"/>
                  </a:solidFill>
                  <a:latin typeface="IBM Plex Sans"/>
                  <a:ea typeface="IBM Plex Sans"/>
                  <a:cs typeface="IBM Plex Sans"/>
                  <a:sym typeface="IBM Plex Sans"/>
                </a:rPr>
                <a:t>2</a:t>
              </a:r>
              <a:endParaRPr/>
            </a:p>
          </p:txBody>
        </p:sp>
      </p:grpSp>
      <p:sp>
        <p:nvSpPr>
          <p:cNvPr id="107" name="Google Shape;107;p2"/>
          <p:cNvSpPr/>
          <p:nvPr/>
        </p:nvSpPr>
        <p:spPr>
          <a:xfrm>
            <a:off x="6275318" y="5423842"/>
            <a:ext cx="1004586" cy="1004586"/>
          </a:xfrm>
          <a:custGeom>
            <a:rect b="b" l="l" r="r" t="t"/>
            <a:pathLst>
              <a:path extrusionOk="0" h="1004586" w="1004586">
                <a:moveTo>
                  <a:pt x="0" y="0"/>
                </a:moveTo>
                <a:lnTo>
                  <a:pt x="1004585" y="0"/>
                </a:lnTo>
                <a:lnTo>
                  <a:pt x="1004585" y="1004585"/>
                </a:lnTo>
                <a:lnTo>
                  <a:pt x="0" y="1004585"/>
                </a:lnTo>
                <a:lnTo>
                  <a:pt x="0" y="0"/>
                </a:lnTo>
                <a:close/>
              </a:path>
            </a:pathLst>
          </a:custGeom>
          <a:blipFill rotWithShape="1">
            <a:blip r:embed="rId3">
              <a:alphaModFix/>
            </a:blip>
            <a:stretch>
              <a:fillRect b="0" l="0" r="0" t="0"/>
            </a:stretch>
          </a:blipFill>
          <a:ln>
            <a:noFill/>
          </a:ln>
        </p:spPr>
      </p:sp>
      <p:grpSp>
        <p:nvGrpSpPr>
          <p:cNvPr id="108" name="Google Shape;108;p2"/>
          <p:cNvGrpSpPr/>
          <p:nvPr/>
        </p:nvGrpSpPr>
        <p:grpSpPr>
          <a:xfrm>
            <a:off x="6378493" y="5527017"/>
            <a:ext cx="798234" cy="798234"/>
            <a:chOff x="0" y="0"/>
            <a:chExt cx="812800" cy="812800"/>
          </a:xfrm>
        </p:grpSpPr>
        <p:sp>
          <p:nvSpPr>
            <p:cNvPr id="109" name="Google Shape;109;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i="0" lang="en-US" sz="2599" u="none" cap="none" strike="noStrike">
                  <a:solidFill>
                    <a:srgbClr val="01003B"/>
                  </a:solidFill>
                  <a:latin typeface="IBM Plex Sans"/>
                  <a:ea typeface="IBM Plex Sans"/>
                  <a:cs typeface="IBM Plex Sans"/>
                  <a:sym typeface="IBM Plex Sans"/>
                </a:rPr>
                <a:t>3</a:t>
              </a:r>
              <a:endParaRPr/>
            </a:p>
          </p:txBody>
        </p:sp>
      </p:grpSp>
      <p:sp>
        <p:nvSpPr>
          <p:cNvPr id="111" name="Google Shape;111;p2"/>
          <p:cNvSpPr/>
          <p:nvPr/>
        </p:nvSpPr>
        <p:spPr>
          <a:xfrm>
            <a:off x="6275318" y="6989110"/>
            <a:ext cx="1004586" cy="1004586"/>
          </a:xfrm>
          <a:custGeom>
            <a:rect b="b" l="l" r="r" t="t"/>
            <a:pathLst>
              <a:path extrusionOk="0" h="1004586" w="1004586">
                <a:moveTo>
                  <a:pt x="0" y="0"/>
                </a:moveTo>
                <a:lnTo>
                  <a:pt x="1004585" y="0"/>
                </a:lnTo>
                <a:lnTo>
                  <a:pt x="1004585" y="1004586"/>
                </a:lnTo>
                <a:lnTo>
                  <a:pt x="0" y="1004586"/>
                </a:lnTo>
                <a:lnTo>
                  <a:pt x="0" y="0"/>
                </a:lnTo>
                <a:close/>
              </a:path>
            </a:pathLst>
          </a:custGeom>
          <a:blipFill rotWithShape="1">
            <a:blip r:embed="rId3">
              <a:alphaModFix/>
            </a:blip>
            <a:stretch>
              <a:fillRect b="0" l="0" r="0" t="0"/>
            </a:stretch>
          </a:blipFill>
          <a:ln>
            <a:noFill/>
          </a:ln>
        </p:spPr>
      </p:sp>
      <p:grpSp>
        <p:nvGrpSpPr>
          <p:cNvPr id="112" name="Google Shape;112;p2"/>
          <p:cNvGrpSpPr/>
          <p:nvPr/>
        </p:nvGrpSpPr>
        <p:grpSpPr>
          <a:xfrm>
            <a:off x="6378493" y="7092286"/>
            <a:ext cx="798234" cy="798234"/>
            <a:chOff x="0" y="0"/>
            <a:chExt cx="812800" cy="812800"/>
          </a:xfrm>
        </p:grpSpPr>
        <p:sp>
          <p:nvSpPr>
            <p:cNvPr id="113" name="Google Shape;113;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i="0" lang="en-US" sz="2599" u="none" cap="none" strike="noStrike">
                  <a:solidFill>
                    <a:srgbClr val="01003B"/>
                  </a:solidFill>
                  <a:latin typeface="IBM Plex Sans"/>
                  <a:ea typeface="IBM Plex Sans"/>
                  <a:cs typeface="IBM Plex Sans"/>
                  <a:sym typeface="IBM Plex Sans"/>
                </a:rPr>
                <a:t>4</a:t>
              </a:r>
              <a:endParaRPr/>
            </a:p>
          </p:txBody>
        </p:sp>
      </p:grpSp>
      <p:sp>
        <p:nvSpPr>
          <p:cNvPr id="115" name="Google Shape;115;p2"/>
          <p:cNvSpPr/>
          <p:nvPr/>
        </p:nvSpPr>
        <p:spPr>
          <a:xfrm>
            <a:off x="11929469" y="2293304"/>
            <a:ext cx="1004586" cy="1004586"/>
          </a:xfrm>
          <a:custGeom>
            <a:rect b="b" l="l" r="r" t="t"/>
            <a:pathLst>
              <a:path extrusionOk="0" h="1004586" w="1004586">
                <a:moveTo>
                  <a:pt x="0" y="0"/>
                </a:moveTo>
                <a:lnTo>
                  <a:pt x="1004585" y="0"/>
                </a:lnTo>
                <a:lnTo>
                  <a:pt x="1004585" y="1004586"/>
                </a:lnTo>
                <a:lnTo>
                  <a:pt x="0" y="1004586"/>
                </a:lnTo>
                <a:lnTo>
                  <a:pt x="0" y="0"/>
                </a:lnTo>
                <a:close/>
              </a:path>
            </a:pathLst>
          </a:custGeom>
          <a:blipFill rotWithShape="1">
            <a:blip r:embed="rId3">
              <a:alphaModFix/>
            </a:blip>
            <a:stretch>
              <a:fillRect b="0" l="0" r="0" t="0"/>
            </a:stretch>
          </a:blipFill>
          <a:ln>
            <a:noFill/>
          </a:ln>
        </p:spPr>
      </p:sp>
      <p:grpSp>
        <p:nvGrpSpPr>
          <p:cNvPr id="116" name="Google Shape;116;p2"/>
          <p:cNvGrpSpPr/>
          <p:nvPr/>
        </p:nvGrpSpPr>
        <p:grpSpPr>
          <a:xfrm>
            <a:off x="12032644" y="2396479"/>
            <a:ext cx="798234" cy="798234"/>
            <a:chOff x="0" y="0"/>
            <a:chExt cx="812800" cy="812800"/>
          </a:xfrm>
        </p:grpSpPr>
        <p:sp>
          <p:nvSpPr>
            <p:cNvPr id="117" name="Google Shape;117;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i="0" lang="en-US" sz="2599" u="none" cap="none" strike="noStrike">
                  <a:solidFill>
                    <a:srgbClr val="01003B"/>
                  </a:solidFill>
                  <a:latin typeface="IBM Plex Sans"/>
                  <a:ea typeface="IBM Plex Sans"/>
                  <a:cs typeface="IBM Plex Sans"/>
                  <a:sym typeface="IBM Plex Sans"/>
                </a:rPr>
                <a:t>5</a:t>
              </a:r>
              <a:endParaRPr/>
            </a:p>
          </p:txBody>
        </p:sp>
      </p:grpSp>
      <p:sp>
        <p:nvSpPr>
          <p:cNvPr id="119" name="Google Shape;119;p2"/>
          <p:cNvSpPr/>
          <p:nvPr/>
        </p:nvSpPr>
        <p:spPr>
          <a:xfrm>
            <a:off x="11929469" y="3858573"/>
            <a:ext cx="1004586" cy="1004586"/>
          </a:xfrm>
          <a:custGeom>
            <a:rect b="b" l="l" r="r" t="t"/>
            <a:pathLst>
              <a:path extrusionOk="0" h="1004586" w="1004586">
                <a:moveTo>
                  <a:pt x="0" y="0"/>
                </a:moveTo>
                <a:lnTo>
                  <a:pt x="1004585" y="0"/>
                </a:lnTo>
                <a:lnTo>
                  <a:pt x="1004585" y="1004585"/>
                </a:lnTo>
                <a:lnTo>
                  <a:pt x="0" y="1004585"/>
                </a:lnTo>
                <a:lnTo>
                  <a:pt x="0" y="0"/>
                </a:lnTo>
                <a:close/>
              </a:path>
            </a:pathLst>
          </a:custGeom>
          <a:blipFill rotWithShape="1">
            <a:blip r:embed="rId3">
              <a:alphaModFix/>
            </a:blip>
            <a:stretch>
              <a:fillRect b="0" l="0" r="0" t="0"/>
            </a:stretch>
          </a:blipFill>
          <a:ln>
            <a:noFill/>
          </a:ln>
        </p:spPr>
      </p:sp>
      <p:grpSp>
        <p:nvGrpSpPr>
          <p:cNvPr id="120" name="Google Shape;120;p2"/>
          <p:cNvGrpSpPr/>
          <p:nvPr/>
        </p:nvGrpSpPr>
        <p:grpSpPr>
          <a:xfrm>
            <a:off x="12032644" y="3961748"/>
            <a:ext cx="798234" cy="798234"/>
            <a:chOff x="0" y="0"/>
            <a:chExt cx="812800" cy="812800"/>
          </a:xfrm>
        </p:grpSpPr>
        <p:sp>
          <p:nvSpPr>
            <p:cNvPr id="121" name="Google Shape;121;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i="0" lang="en-US" sz="2599" u="none" cap="none" strike="noStrike">
                  <a:solidFill>
                    <a:srgbClr val="01003B"/>
                  </a:solidFill>
                  <a:latin typeface="IBM Plex Sans"/>
                  <a:ea typeface="IBM Plex Sans"/>
                  <a:cs typeface="IBM Plex Sans"/>
                  <a:sym typeface="IBM Plex Sans"/>
                </a:rPr>
                <a:t>6</a:t>
              </a:r>
              <a:endParaRPr/>
            </a:p>
          </p:txBody>
        </p:sp>
      </p:grpSp>
      <p:sp>
        <p:nvSpPr>
          <p:cNvPr id="123" name="Google Shape;123;p2"/>
          <p:cNvSpPr/>
          <p:nvPr/>
        </p:nvSpPr>
        <p:spPr>
          <a:xfrm>
            <a:off x="11929469" y="5423842"/>
            <a:ext cx="1004586" cy="1004586"/>
          </a:xfrm>
          <a:custGeom>
            <a:rect b="b" l="l" r="r" t="t"/>
            <a:pathLst>
              <a:path extrusionOk="0" h="1004586" w="1004586">
                <a:moveTo>
                  <a:pt x="0" y="0"/>
                </a:moveTo>
                <a:lnTo>
                  <a:pt x="1004585" y="0"/>
                </a:lnTo>
                <a:lnTo>
                  <a:pt x="1004585" y="1004585"/>
                </a:lnTo>
                <a:lnTo>
                  <a:pt x="0" y="1004585"/>
                </a:lnTo>
                <a:lnTo>
                  <a:pt x="0" y="0"/>
                </a:lnTo>
                <a:close/>
              </a:path>
            </a:pathLst>
          </a:custGeom>
          <a:blipFill rotWithShape="1">
            <a:blip r:embed="rId3">
              <a:alphaModFix/>
            </a:blip>
            <a:stretch>
              <a:fillRect b="0" l="0" r="0" t="0"/>
            </a:stretch>
          </a:blipFill>
          <a:ln>
            <a:noFill/>
          </a:ln>
        </p:spPr>
      </p:sp>
      <p:grpSp>
        <p:nvGrpSpPr>
          <p:cNvPr id="124" name="Google Shape;124;p2"/>
          <p:cNvGrpSpPr/>
          <p:nvPr/>
        </p:nvGrpSpPr>
        <p:grpSpPr>
          <a:xfrm>
            <a:off x="12032644" y="5527017"/>
            <a:ext cx="798234" cy="798234"/>
            <a:chOff x="0" y="0"/>
            <a:chExt cx="812800" cy="812800"/>
          </a:xfrm>
        </p:grpSpPr>
        <p:sp>
          <p:nvSpPr>
            <p:cNvPr id="125" name="Google Shape;125;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i="0" lang="en-US" sz="2599" u="none" cap="none" strike="noStrike">
                  <a:solidFill>
                    <a:srgbClr val="01003B"/>
                  </a:solidFill>
                  <a:latin typeface="IBM Plex Sans"/>
                  <a:ea typeface="IBM Plex Sans"/>
                  <a:cs typeface="IBM Plex Sans"/>
                  <a:sym typeface="IBM Plex Sans"/>
                </a:rPr>
                <a:t>7</a:t>
              </a:r>
              <a:endParaRPr/>
            </a:p>
          </p:txBody>
        </p:sp>
      </p:grpSp>
      <p:sp>
        <p:nvSpPr>
          <p:cNvPr id="127" name="Google Shape;127;p2"/>
          <p:cNvSpPr/>
          <p:nvPr/>
        </p:nvSpPr>
        <p:spPr>
          <a:xfrm>
            <a:off x="11929469" y="6989110"/>
            <a:ext cx="1004586" cy="1004586"/>
          </a:xfrm>
          <a:custGeom>
            <a:rect b="b" l="l" r="r" t="t"/>
            <a:pathLst>
              <a:path extrusionOk="0" h="1004586" w="1004586">
                <a:moveTo>
                  <a:pt x="0" y="0"/>
                </a:moveTo>
                <a:lnTo>
                  <a:pt x="1004585" y="0"/>
                </a:lnTo>
                <a:lnTo>
                  <a:pt x="1004585" y="1004586"/>
                </a:lnTo>
                <a:lnTo>
                  <a:pt x="0" y="1004586"/>
                </a:lnTo>
                <a:lnTo>
                  <a:pt x="0" y="0"/>
                </a:lnTo>
                <a:close/>
              </a:path>
            </a:pathLst>
          </a:custGeom>
          <a:blipFill rotWithShape="1">
            <a:blip r:embed="rId3">
              <a:alphaModFix/>
            </a:blip>
            <a:stretch>
              <a:fillRect b="0" l="0" r="0" t="0"/>
            </a:stretch>
          </a:blipFill>
          <a:ln>
            <a:noFill/>
          </a:ln>
        </p:spPr>
      </p:sp>
      <p:grpSp>
        <p:nvGrpSpPr>
          <p:cNvPr id="128" name="Google Shape;128;p2"/>
          <p:cNvGrpSpPr/>
          <p:nvPr/>
        </p:nvGrpSpPr>
        <p:grpSpPr>
          <a:xfrm>
            <a:off x="12032644" y="7092286"/>
            <a:ext cx="798234" cy="798234"/>
            <a:chOff x="0" y="0"/>
            <a:chExt cx="812800" cy="812800"/>
          </a:xfrm>
        </p:grpSpPr>
        <p:sp>
          <p:nvSpPr>
            <p:cNvPr id="129" name="Google Shape;129;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i="0" lang="en-US" sz="2599" u="none" cap="none" strike="noStrike">
                  <a:solidFill>
                    <a:srgbClr val="01003B"/>
                  </a:solidFill>
                  <a:latin typeface="IBM Plex Sans"/>
                  <a:ea typeface="IBM Plex Sans"/>
                  <a:cs typeface="IBM Plex Sans"/>
                  <a:sym typeface="IBM Plex Sans"/>
                </a:rPr>
                <a:t>8</a:t>
              </a:r>
              <a:endParaRPr/>
            </a:p>
          </p:txBody>
        </p:sp>
      </p:grpSp>
      <p:sp>
        <p:nvSpPr>
          <p:cNvPr id="131" name="Google Shape;131;p2"/>
          <p:cNvSpPr txBox="1"/>
          <p:nvPr/>
        </p:nvSpPr>
        <p:spPr>
          <a:xfrm>
            <a:off x="1028700" y="3323125"/>
            <a:ext cx="44475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01003B"/>
                </a:solidFill>
                <a:latin typeface="Ultra"/>
                <a:ea typeface="Ultra"/>
                <a:cs typeface="Ultra"/>
                <a:sym typeface="Ultra"/>
              </a:rPr>
              <a:t>Agenda</a:t>
            </a:r>
            <a:endParaRPr/>
          </a:p>
        </p:txBody>
      </p:sp>
      <p:sp>
        <p:nvSpPr>
          <p:cNvPr id="132" name="Google Shape;132;p2"/>
          <p:cNvSpPr txBox="1"/>
          <p:nvPr/>
        </p:nvSpPr>
        <p:spPr>
          <a:xfrm>
            <a:off x="7824191" y="2552392"/>
            <a:ext cx="3562353"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sng" cap="none" strike="noStrike">
                <a:solidFill>
                  <a:srgbClr val="01003B"/>
                </a:solidFill>
                <a:latin typeface="IBM Plex Sans"/>
                <a:ea typeface="IBM Plex Sans"/>
                <a:cs typeface="IBM Plex Sans"/>
                <a:sym typeface="IBM Plex Sans"/>
              </a:rPr>
              <a:t>INTRODUCTION</a:t>
            </a:r>
            <a:endParaRPr/>
          </a:p>
        </p:txBody>
      </p:sp>
      <p:sp>
        <p:nvSpPr>
          <p:cNvPr id="133" name="Google Shape;133;p2"/>
          <p:cNvSpPr txBox="1"/>
          <p:nvPr/>
        </p:nvSpPr>
        <p:spPr>
          <a:xfrm>
            <a:off x="7824191" y="4117661"/>
            <a:ext cx="3562353"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sng" cap="none" strike="noStrike">
                <a:solidFill>
                  <a:srgbClr val="01003B"/>
                </a:solidFill>
                <a:latin typeface="IBM Plex Sans"/>
                <a:ea typeface="IBM Plex Sans"/>
                <a:cs typeface="IBM Plex Sans"/>
                <a:sym typeface="IBM Plex Sans"/>
                <a:hlinkClick action="ppaction://hlinksldjump" r:id="rId4">
                  <a:extLst>
                    <a:ext uri="{A12FA001-AC4F-418D-AE19-62706E023703}">
                      <ahyp:hlinkClr val="tx"/>
                    </a:ext>
                  </a:extLst>
                </a:hlinkClick>
              </a:rPr>
              <a:t>SYSTEM OVERVIEW</a:t>
            </a:r>
            <a:endParaRPr/>
          </a:p>
        </p:txBody>
      </p:sp>
      <p:sp>
        <p:nvSpPr>
          <p:cNvPr id="134" name="Google Shape;134;p2"/>
          <p:cNvSpPr txBox="1"/>
          <p:nvPr/>
        </p:nvSpPr>
        <p:spPr>
          <a:xfrm>
            <a:off x="7824191" y="5682929"/>
            <a:ext cx="3562353"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sng" cap="none" strike="noStrike">
                <a:solidFill>
                  <a:srgbClr val="01003B"/>
                </a:solidFill>
                <a:latin typeface="IBM Plex Sans"/>
                <a:ea typeface="IBM Plex Sans"/>
                <a:cs typeface="IBM Plex Sans"/>
                <a:sym typeface="IBM Plex Sans"/>
              </a:rPr>
              <a:t>TOOLS USED </a:t>
            </a:r>
            <a:endParaRPr/>
          </a:p>
        </p:txBody>
      </p:sp>
      <p:sp>
        <p:nvSpPr>
          <p:cNvPr id="135" name="Google Shape;135;p2"/>
          <p:cNvSpPr txBox="1"/>
          <p:nvPr/>
        </p:nvSpPr>
        <p:spPr>
          <a:xfrm>
            <a:off x="7824191" y="7248198"/>
            <a:ext cx="3562353"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1003B"/>
                </a:solidFill>
                <a:latin typeface="IBM Plex Sans"/>
                <a:ea typeface="IBM Plex Sans"/>
                <a:cs typeface="IBM Plex Sans"/>
                <a:sym typeface="IBM Plex Sans"/>
              </a:rPr>
              <a:t>TRANSLATION MODEL</a:t>
            </a:r>
            <a:endParaRPr/>
          </a:p>
        </p:txBody>
      </p:sp>
      <p:sp>
        <p:nvSpPr>
          <p:cNvPr id="136" name="Google Shape;136;p2"/>
          <p:cNvSpPr txBox="1"/>
          <p:nvPr/>
        </p:nvSpPr>
        <p:spPr>
          <a:xfrm>
            <a:off x="13478342" y="2552392"/>
            <a:ext cx="4097684"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sng" cap="none" strike="noStrike">
                <a:solidFill>
                  <a:srgbClr val="01003B"/>
                </a:solidFill>
                <a:latin typeface="IBM Plex Sans"/>
                <a:ea typeface="IBM Plex Sans"/>
                <a:cs typeface="IBM Plex Sans"/>
                <a:sym typeface="IBM Plex Sans"/>
              </a:rPr>
              <a:t> CHAT BOT </a:t>
            </a:r>
            <a:endParaRPr/>
          </a:p>
        </p:txBody>
      </p:sp>
      <p:sp>
        <p:nvSpPr>
          <p:cNvPr id="137" name="Google Shape;137;p2"/>
          <p:cNvSpPr txBox="1"/>
          <p:nvPr/>
        </p:nvSpPr>
        <p:spPr>
          <a:xfrm>
            <a:off x="13478342" y="3908111"/>
            <a:ext cx="3780958" cy="8248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1003B"/>
                </a:solidFill>
                <a:latin typeface="IBM Plex Sans"/>
                <a:ea typeface="IBM Plex Sans"/>
                <a:cs typeface="IBM Plex Sans"/>
                <a:sym typeface="IBM Plex Sans"/>
              </a:rPr>
              <a:t>I</a:t>
            </a:r>
            <a:r>
              <a:rPr b="0" i="0" lang="en-US" sz="2400" u="sng" cap="none" strike="noStrike">
                <a:solidFill>
                  <a:srgbClr val="01003B"/>
                </a:solidFill>
                <a:latin typeface="IBM Plex Sans"/>
                <a:ea typeface="IBM Plex Sans"/>
                <a:cs typeface="IBM Plex Sans"/>
                <a:sym typeface="IBM Plex Sans"/>
                <a:hlinkClick action="ppaction://hlinksldjump" r:id="rId5">
                  <a:extLst>
                    <a:ext uri="{A12FA001-AC4F-418D-AE19-62706E023703}">
                      <ahyp:hlinkClr val="tx"/>
                    </a:ext>
                  </a:extLst>
                </a:hlinkClick>
              </a:rPr>
              <a:t>MAGE-TO-TEXT CONVERSION</a:t>
            </a:r>
            <a:endParaRPr/>
          </a:p>
        </p:txBody>
      </p:sp>
      <p:sp>
        <p:nvSpPr>
          <p:cNvPr id="138" name="Google Shape;138;p2"/>
          <p:cNvSpPr txBox="1"/>
          <p:nvPr/>
        </p:nvSpPr>
        <p:spPr>
          <a:xfrm>
            <a:off x="13478342" y="5682929"/>
            <a:ext cx="3562353"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sng" cap="none" strike="noStrike">
                <a:solidFill>
                  <a:srgbClr val="01003B"/>
                </a:solidFill>
                <a:latin typeface="IBM Plex Sans"/>
                <a:ea typeface="IBM Plex Sans"/>
                <a:cs typeface="IBM Plex Sans"/>
                <a:sym typeface="IBM Plex Sans"/>
                <a:hlinkClick action="ppaction://hlinksldjump" r:id="rId6">
                  <a:extLst>
                    <a:ext uri="{A12FA001-AC4F-418D-AE19-62706E023703}">
                      <ahyp:hlinkClr val="tx"/>
                    </a:ext>
                  </a:extLst>
                </a:hlinkClick>
              </a:rPr>
              <a:t>DEPLOYMENT ON AZURE</a:t>
            </a:r>
            <a:endParaRPr/>
          </a:p>
        </p:txBody>
      </p:sp>
      <p:sp>
        <p:nvSpPr>
          <p:cNvPr id="139" name="Google Shape;139;p2"/>
          <p:cNvSpPr txBox="1"/>
          <p:nvPr/>
        </p:nvSpPr>
        <p:spPr>
          <a:xfrm>
            <a:off x="13478342" y="7248198"/>
            <a:ext cx="3562353"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sng" cap="none" strike="noStrike">
                <a:solidFill>
                  <a:srgbClr val="01003B"/>
                </a:solidFill>
                <a:latin typeface="IBM Plex Sans"/>
                <a:ea typeface="IBM Plex Sans"/>
                <a:cs typeface="IBM Plex Sans"/>
                <a:sym typeface="IBM Plex Sans"/>
                <a:hlinkClick action="ppaction://hlinksldjump" r:id="rId7">
                  <a:extLst>
                    <a:ext uri="{A12FA001-AC4F-418D-AE19-62706E023703}">
                      <ahyp:hlinkClr val="tx"/>
                    </a:ext>
                  </a:extLst>
                </a:hlinkClick>
              </a:rPr>
              <a:t>STREAMLIT INTERFACE</a:t>
            </a:r>
            <a:endParaRPr/>
          </a:p>
        </p:txBody>
      </p:sp>
      <p:sp>
        <p:nvSpPr>
          <p:cNvPr id="140" name="Google Shape;140;p2"/>
          <p:cNvSpPr/>
          <p:nvPr/>
        </p:nvSpPr>
        <p:spPr>
          <a:xfrm>
            <a:off x="1028700" y="308841"/>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2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479" name="Google Shape;479;p20"/>
          <p:cNvSpPr/>
          <p:nvPr/>
        </p:nvSpPr>
        <p:spPr>
          <a:xfrm rot="3301940">
            <a:off x="-2976647" y="6044703"/>
            <a:ext cx="7092618" cy="4797189"/>
          </a:xfrm>
          <a:custGeom>
            <a:rect b="b" l="l" r="r" t="t"/>
            <a:pathLst>
              <a:path extrusionOk="0" h="4797189" w="7092618">
                <a:moveTo>
                  <a:pt x="0" y="0"/>
                </a:moveTo>
                <a:lnTo>
                  <a:pt x="7092618" y="0"/>
                </a:lnTo>
                <a:lnTo>
                  <a:pt x="7092618" y="4797189"/>
                </a:lnTo>
                <a:lnTo>
                  <a:pt x="0" y="4797189"/>
                </a:lnTo>
                <a:lnTo>
                  <a:pt x="0" y="0"/>
                </a:lnTo>
                <a:close/>
              </a:path>
            </a:pathLst>
          </a:custGeom>
          <a:blipFill rotWithShape="1">
            <a:blip r:embed="rId4">
              <a:alphaModFix/>
            </a:blip>
            <a:stretch>
              <a:fillRect b="0" l="0" r="0" t="0"/>
            </a:stretch>
          </a:blipFill>
          <a:ln>
            <a:noFill/>
          </a:ln>
        </p:spPr>
      </p:sp>
      <p:sp>
        <p:nvSpPr>
          <p:cNvPr id="480" name="Google Shape;480;p20"/>
          <p:cNvSpPr/>
          <p:nvPr/>
        </p:nvSpPr>
        <p:spPr>
          <a:xfrm>
            <a:off x="8417341" y="2627682"/>
            <a:ext cx="9655642" cy="6434271"/>
          </a:xfrm>
          <a:custGeom>
            <a:rect b="b" l="l" r="r" t="t"/>
            <a:pathLst>
              <a:path extrusionOk="0" h="6434271" w="9655642">
                <a:moveTo>
                  <a:pt x="0" y="0"/>
                </a:moveTo>
                <a:lnTo>
                  <a:pt x="9655641" y="0"/>
                </a:lnTo>
                <a:lnTo>
                  <a:pt x="9655641" y="6434271"/>
                </a:lnTo>
                <a:lnTo>
                  <a:pt x="0" y="6434271"/>
                </a:lnTo>
                <a:lnTo>
                  <a:pt x="0" y="0"/>
                </a:lnTo>
                <a:close/>
              </a:path>
            </a:pathLst>
          </a:custGeom>
          <a:blipFill rotWithShape="1">
            <a:blip r:embed="rId5">
              <a:alphaModFix/>
            </a:blip>
            <a:stretch>
              <a:fillRect b="0" l="-2674" r="-2675" t="0"/>
            </a:stretch>
          </a:blipFill>
          <a:ln>
            <a:noFill/>
          </a:ln>
        </p:spPr>
      </p:sp>
      <p:sp>
        <p:nvSpPr>
          <p:cNvPr id="481" name="Google Shape;481;p20"/>
          <p:cNvSpPr txBox="1"/>
          <p:nvPr/>
        </p:nvSpPr>
        <p:spPr>
          <a:xfrm>
            <a:off x="1588361" y="1233176"/>
            <a:ext cx="8104347" cy="11938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US" sz="6999" u="none" cap="none" strike="noStrike">
                <a:solidFill>
                  <a:srgbClr val="FFFFFF"/>
                </a:solidFill>
                <a:latin typeface="Arial"/>
                <a:ea typeface="Arial"/>
                <a:cs typeface="Arial"/>
                <a:sym typeface="Arial"/>
              </a:rPr>
              <a:t>Azure Deployment</a:t>
            </a:r>
            <a:endParaRPr/>
          </a:p>
        </p:txBody>
      </p:sp>
      <p:sp>
        <p:nvSpPr>
          <p:cNvPr id="482" name="Google Shape;482;p20"/>
          <p:cNvSpPr txBox="1"/>
          <p:nvPr/>
        </p:nvSpPr>
        <p:spPr>
          <a:xfrm>
            <a:off x="1398266" y="2426982"/>
            <a:ext cx="4478400" cy="615600"/>
          </a:xfrm>
          <a:prstGeom prst="rect">
            <a:avLst/>
          </a:prstGeom>
          <a:noFill/>
          <a:ln>
            <a:noFill/>
          </a:ln>
        </p:spPr>
        <p:txBody>
          <a:bodyPr anchorCtr="0" anchor="t" bIns="0" lIns="0" spcFirstLastPara="1" rIns="0" wrap="square" tIns="0">
            <a:spAutoFit/>
          </a:bodyPr>
          <a:lstStyle/>
          <a:p>
            <a:pPr indent="-431800" lvl="1" marL="863599" marR="0" rtl="0" algn="ctr">
              <a:lnSpc>
                <a:spcPct val="140010"/>
              </a:lnSpc>
              <a:spcBef>
                <a:spcPts val="0"/>
              </a:spcBef>
              <a:spcAft>
                <a:spcPts val="0"/>
              </a:spcAft>
              <a:buClr>
                <a:srgbClr val="FFFFFF"/>
              </a:buClr>
              <a:buSzPts val="3999"/>
              <a:buFont typeface="Arial"/>
              <a:buChar char="•"/>
            </a:pPr>
            <a:r>
              <a:rPr b="1" i="0" lang="en-US" sz="3999" u="none" cap="none" strike="noStrike">
                <a:solidFill>
                  <a:srgbClr val="FFFFFF"/>
                </a:solidFill>
                <a:latin typeface="Arial"/>
                <a:ea typeface="Arial"/>
                <a:cs typeface="Arial"/>
                <a:sym typeface="Arial"/>
              </a:rPr>
              <a:t>pipline design:</a:t>
            </a:r>
            <a:endParaRPr/>
          </a:p>
        </p:txBody>
      </p:sp>
      <p:sp>
        <p:nvSpPr>
          <p:cNvPr id="483" name="Google Shape;483;p20"/>
          <p:cNvSpPr txBox="1"/>
          <p:nvPr/>
        </p:nvSpPr>
        <p:spPr>
          <a:xfrm>
            <a:off x="1588345" y="3042582"/>
            <a:ext cx="6529800" cy="7728600"/>
          </a:xfrm>
          <a:prstGeom prst="rect">
            <a:avLst/>
          </a:prstGeom>
          <a:noFill/>
          <a:ln>
            <a:noFill/>
          </a:ln>
        </p:spPr>
        <p:txBody>
          <a:bodyPr anchorCtr="0" anchor="t" bIns="0" lIns="0" spcFirstLastPara="1" rIns="0" wrap="square" tIns="0">
            <a:spAutoFit/>
          </a:bodyPr>
          <a:lstStyle/>
          <a:p>
            <a:pPr indent="-307154" lvl="1" marL="614308" marR="0" rtl="0" algn="l">
              <a:lnSpc>
                <a:spcPct val="140000"/>
              </a:lnSpc>
              <a:spcBef>
                <a:spcPts val="0"/>
              </a:spcBef>
              <a:spcAft>
                <a:spcPts val="0"/>
              </a:spcAft>
              <a:buClr>
                <a:srgbClr val="FFFFFF"/>
              </a:buClr>
              <a:buSzPts val="2845"/>
              <a:buFont typeface="Arial"/>
              <a:buChar char="•"/>
            </a:pPr>
            <a:r>
              <a:rPr b="0" i="0" lang="en-US" sz="2845" u="none" cap="none" strike="noStrike">
                <a:solidFill>
                  <a:srgbClr val="FFFFFF"/>
                </a:solidFill>
                <a:latin typeface="Arial"/>
                <a:ea typeface="Arial"/>
                <a:cs typeface="Arial"/>
                <a:sym typeface="Arial"/>
              </a:rPr>
              <a:t>It starts with the OCR-Dataset, which feeds data into the OCR Notebook.</a:t>
            </a:r>
            <a:endParaRPr/>
          </a:p>
          <a:p>
            <a:pPr indent="-307154" lvl="1" marL="614308" marR="0" rtl="0" algn="l">
              <a:lnSpc>
                <a:spcPct val="140000"/>
              </a:lnSpc>
              <a:spcBef>
                <a:spcPts val="0"/>
              </a:spcBef>
              <a:spcAft>
                <a:spcPts val="0"/>
              </a:spcAft>
              <a:buClr>
                <a:srgbClr val="FFFFFF"/>
              </a:buClr>
              <a:buSzPts val="2845"/>
              <a:buFont typeface="Arial"/>
              <a:buChar char="•"/>
            </a:pPr>
            <a:r>
              <a:rPr b="0" i="0" lang="en-US" sz="2845" u="none" cap="none" strike="noStrike">
                <a:solidFill>
                  <a:srgbClr val="FFFFFF"/>
                </a:solidFill>
                <a:latin typeface="Arial"/>
                <a:ea typeface="Arial"/>
                <a:cs typeface="Arial"/>
                <a:sym typeface="Arial"/>
              </a:rPr>
              <a:t>The OCR Notebook processes the data (image paths) and produces extracted text.</a:t>
            </a:r>
            <a:endParaRPr/>
          </a:p>
          <a:p>
            <a:pPr indent="-307154" lvl="1" marL="614308" marR="0" rtl="0" algn="l">
              <a:lnSpc>
                <a:spcPct val="140000"/>
              </a:lnSpc>
              <a:spcBef>
                <a:spcPts val="0"/>
              </a:spcBef>
              <a:spcAft>
                <a:spcPts val="0"/>
              </a:spcAft>
              <a:buClr>
                <a:srgbClr val="FFFFFF"/>
              </a:buClr>
              <a:buSzPts val="2845"/>
              <a:buFont typeface="Arial"/>
              <a:buChar char="•"/>
            </a:pPr>
            <a:r>
              <a:rPr b="0" i="0" lang="en-US" sz="2845" u="none" cap="none" strike="noStrike">
                <a:solidFill>
                  <a:srgbClr val="FFFFFF"/>
                </a:solidFill>
                <a:latin typeface="Arial"/>
                <a:ea typeface="Arial"/>
                <a:cs typeface="Arial"/>
                <a:sym typeface="Arial"/>
              </a:rPr>
              <a:t>The extracted text is then passed to the Translation Notebook for further processing.</a:t>
            </a:r>
            <a:endParaRPr/>
          </a:p>
          <a:p>
            <a:pPr indent="-307154" lvl="1" marL="614308" marR="0" rtl="0" algn="l">
              <a:lnSpc>
                <a:spcPct val="140000"/>
              </a:lnSpc>
              <a:spcBef>
                <a:spcPts val="0"/>
              </a:spcBef>
              <a:spcAft>
                <a:spcPts val="0"/>
              </a:spcAft>
              <a:buClr>
                <a:srgbClr val="FFFFFF"/>
              </a:buClr>
              <a:buSzPts val="2845"/>
              <a:buFont typeface="Arial"/>
              <a:buChar char="•"/>
            </a:pPr>
            <a:r>
              <a:rPr b="0" i="0" lang="en-US" sz="2845" u="none" cap="none" strike="noStrike">
                <a:solidFill>
                  <a:srgbClr val="FFFFFF"/>
                </a:solidFill>
                <a:latin typeface="Arial"/>
                <a:ea typeface="Arial"/>
                <a:cs typeface="Arial"/>
                <a:sym typeface="Arial"/>
              </a:rPr>
              <a:t>Finally, the output of the translation could be used in the Chatbot Notebook</a:t>
            </a:r>
            <a:endParaRPr/>
          </a:p>
          <a:p>
            <a:pPr indent="0" lvl="0" marL="0" marR="0" rtl="0" algn="ctr">
              <a:lnSpc>
                <a:spcPct val="84885"/>
              </a:lnSpc>
              <a:spcBef>
                <a:spcPts val="0"/>
              </a:spcBef>
              <a:spcAft>
                <a:spcPts val="0"/>
              </a:spcAft>
              <a:buNone/>
            </a:pPr>
            <a:r>
              <a:t/>
            </a:r>
            <a:endParaRPr b="0" i="0" sz="2845" u="none" cap="none" strike="noStrike">
              <a:solidFill>
                <a:srgbClr val="FFFFFF"/>
              </a:solidFill>
              <a:latin typeface="Arial"/>
              <a:ea typeface="Arial"/>
              <a:cs typeface="Arial"/>
              <a:sym typeface="Arial"/>
            </a:endParaRPr>
          </a:p>
        </p:txBody>
      </p:sp>
      <p:sp>
        <p:nvSpPr>
          <p:cNvPr id="484" name="Google Shape;484;p20"/>
          <p:cNvSpPr/>
          <p:nvPr/>
        </p:nvSpPr>
        <p:spPr>
          <a:xfrm>
            <a:off x="1028700" y="308841"/>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2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grpSp>
        <p:nvGrpSpPr>
          <p:cNvPr id="490" name="Google Shape;490;p21"/>
          <p:cNvGrpSpPr/>
          <p:nvPr/>
        </p:nvGrpSpPr>
        <p:grpSpPr>
          <a:xfrm>
            <a:off x="14578523" y="956821"/>
            <a:ext cx="2680777" cy="502293"/>
            <a:chOff x="0" y="0"/>
            <a:chExt cx="3574370" cy="669724"/>
          </a:xfrm>
        </p:grpSpPr>
        <p:sp>
          <p:nvSpPr>
            <p:cNvPr id="491" name="Google Shape;491;p21"/>
            <p:cNvSpPr/>
            <p:nvPr/>
          </p:nvSpPr>
          <p:spPr>
            <a:xfrm>
              <a:off x="2904646" y="0"/>
              <a:ext cx="669724" cy="669724"/>
            </a:xfrm>
            <a:custGeom>
              <a:rect b="b" l="l" r="r" t="t"/>
              <a:pathLst>
                <a:path extrusionOk="0" h="669724" w="669724">
                  <a:moveTo>
                    <a:pt x="0" y="0"/>
                  </a:moveTo>
                  <a:lnTo>
                    <a:pt x="669724" y="0"/>
                  </a:lnTo>
                  <a:lnTo>
                    <a:pt x="669724" y="669724"/>
                  </a:lnTo>
                  <a:lnTo>
                    <a:pt x="0" y="669724"/>
                  </a:lnTo>
                  <a:lnTo>
                    <a:pt x="0" y="0"/>
                  </a:lnTo>
                  <a:close/>
                </a:path>
              </a:pathLst>
            </a:custGeom>
            <a:blipFill rotWithShape="1">
              <a:blip r:embed="rId4">
                <a:alphaModFix/>
              </a:blip>
              <a:stretch>
                <a:fillRect b="0" l="0" r="0" t="0"/>
              </a:stretch>
            </a:blipFill>
            <a:ln>
              <a:noFill/>
            </a:ln>
          </p:spPr>
        </p:sp>
        <p:sp>
          <p:nvSpPr>
            <p:cNvPr id="492" name="Google Shape;492;p21"/>
            <p:cNvSpPr/>
            <p:nvPr/>
          </p:nvSpPr>
          <p:spPr>
            <a:xfrm flipH="1">
              <a:off x="3172573" y="185060"/>
              <a:ext cx="180511" cy="299604"/>
            </a:xfrm>
            <a:custGeom>
              <a:rect b="b" l="l" r="r" t="t"/>
              <a:pathLst>
                <a:path extrusionOk="0" h="299604" w="180511">
                  <a:moveTo>
                    <a:pt x="180512" y="0"/>
                  </a:moveTo>
                  <a:lnTo>
                    <a:pt x="0" y="0"/>
                  </a:lnTo>
                  <a:lnTo>
                    <a:pt x="0" y="299604"/>
                  </a:lnTo>
                  <a:lnTo>
                    <a:pt x="180512" y="299604"/>
                  </a:lnTo>
                  <a:lnTo>
                    <a:pt x="180512" y="0"/>
                  </a:lnTo>
                  <a:close/>
                </a:path>
              </a:pathLst>
            </a:custGeom>
            <a:blipFill rotWithShape="1">
              <a:blip r:embed="rId5">
                <a:alphaModFix/>
              </a:blip>
              <a:stretch>
                <a:fillRect b="0" l="0" r="0" t="0"/>
              </a:stretch>
            </a:blipFill>
            <a:ln>
              <a:noFill/>
            </a:ln>
          </p:spPr>
        </p:sp>
        <p:sp>
          <p:nvSpPr>
            <p:cNvPr id="493" name="Google Shape;493;p21"/>
            <p:cNvSpPr txBox="1"/>
            <p:nvPr/>
          </p:nvSpPr>
          <p:spPr>
            <a:xfrm>
              <a:off x="0" y="134202"/>
              <a:ext cx="2644161" cy="382138"/>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None/>
              </a:pPr>
              <a:r>
                <a:rPr b="1" i="0" lang="en-US" sz="1800" u="sng" cap="none" strike="noStrike">
                  <a:solidFill>
                    <a:srgbClr val="F8F8F8"/>
                  </a:solidFill>
                  <a:latin typeface="Ultra"/>
                  <a:ea typeface="Ultra"/>
                  <a:cs typeface="Ultra"/>
                  <a:sym typeface="Ultra"/>
                  <a:hlinkClick action="ppaction://hlinksldjump" r:id="rId6">
                    <a:extLst>
                      <a:ext uri="{A12FA001-AC4F-418D-AE19-62706E023703}">
                        <ahyp:hlinkClr val="tx"/>
                      </a:ext>
                    </a:extLst>
                  </a:hlinkClick>
                </a:rPr>
                <a:t>Back to Agenda</a:t>
              </a:r>
              <a:endParaRPr/>
            </a:p>
          </p:txBody>
        </p:sp>
      </p:grpSp>
      <p:sp>
        <p:nvSpPr>
          <p:cNvPr id="494" name="Google Shape;494;p21"/>
          <p:cNvSpPr/>
          <p:nvPr/>
        </p:nvSpPr>
        <p:spPr>
          <a:xfrm rot="3301940">
            <a:off x="-2976647" y="6044703"/>
            <a:ext cx="7092618" cy="4797189"/>
          </a:xfrm>
          <a:custGeom>
            <a:rect b="b" l="l" r="r" t="t"/>
            <a:pathLst>
              <a:path extrusionOk="0" h="4797189" w="7092618">
                <a:moveTo>
                  <a:pt x="0" y="0"/>
                </a:moveTo>
                <a:lnTo>
                  <a:pt x="7092618" y="0"/>
                </a:lnTo>
                <a:lnTo>
                  <a:pt x="7092618" y="4797189"/>
                </a:lnTo>
                <a:lnTo>
                  <a:pt x="0" y="4797189"/>
                </a:lnTo>
                <a:lnTo>
                  <a:pt x="0" y="0"/>
                </a:lnTo>
                <a:close/>
              </a:path>
            </a:pathLst>
          </a:custGeom>
          <a:blipFill rotWithShape="1">
            <a:blip r:embed="rId7">
              <a:alphaModFix/>
            </a:blip>
            <a:stretch>
              <a:fillRect b="0" l="0" r="0" t="0"/>
            </a:stretch>
          </a:blipFill>
          <a:ln>
            <a:noFill/>
          </a:ln>
        </p:spPr>
      </p:sp>
      <p:sp>
        <p:nvSpPr>
          <p:cNvPr id="495" name="Google Shape;495;p21"/>
          <p:cNvSpPr txBox="1"/>
          <p:nvPr/>
        </p:nvSpPr>
        <p:spPr>
          <a:xfrm>
            <a:off x="1329282" y="2090278"/>
            <a:ext cx="12464190" cy="1076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F8F8F8"/>
                </a:solidFill>
                <a:latin typeface="Ultra"/>
                <a:ea typeface="Ultra"/>
                <a:cs typeface="Ultra"/>
                <a:sym typeface="Ultra"/>
              </a:rPr>
              <a:t>Streamlit </a:t>
            </a:r>
            <a:endParaRPr/>
          </a:p>
        </p:txBody>
      </p:sp>
      <p:sp>
        <p:nvSpPr>
          <p:cNvPr id="496" name="Google Shape;496;p21"/>
          <p:cNvSpPr txBox="1"/>
          <p:nvPr/>
        </p:nvSpPr>
        <p:spPr>
          <a:xfrm>
            <a:off x="2519907" y="3457575"/>
            <a:ext cx="13793472" cy="4686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600" u="none" cap="none" strike="noStrike">
                <a:solidFill>
                  <a:srgbClr val="F8F8F8"/>
                </a:solidFill>
                <a:latin typeface="Ultra"/>
                <a:ea typeface="Ultra"/>
                <a:cs typeface="Ultra"/>
                <a:sym typeface="Ultra"/>
              </a:rPr>
              <a:t>Purpose of Streamlit:</a:t>
            </a:r>
            <a:endParaRPr/>
          </a:p>
          <a:p>
            <a:pPr indent="0" lvl="0" marL="0" marR="0" rtl="0" algn="l">
              <a:lnSpc>
                <a:spcPct val="120000"/>
              </a:lnSpc>
              <a:spcBef>
                <a:spcPts val="0"/>
              </a:spcBef>
              <a:spcAft>
                <a:spcPts val="0"/>
              </a:spcAft>
              <a:buNone/>
            </a:pPr>
            <a:r>
              <a:rPr b="0" i="0" lang="en-US" sz="2600" u="none" cap="none" strike="noStrike">
                <a:solidFill>
                  <a:srgbClr val="F8F8F8"/>
                </a:solidFill>
                <a:latin typeface="Arial"/>
                <a:ea typeface="Arial"/>
                <a:cs typeface="Arial"/>
                <a:sym typeface="Arial"/>
              </a:rPr>
              <a:t>Provides an interactive and user-friendly interface for the translation system.</a:t>
            </a:r>
            <a:endParaRPr/>
          </a:p>
          <a:p>
            <a:pPr indent="0" lvl="0" marL="0" marR="0" rtl="0" algn="l">
              <a:lnSpc>
                <a:spcPct val="120000"/>
              </a:lnSpc>
              <a:spcBef>
                <a:spcPts val="0"/>
              </a:spcBef>
              <a:spcAft>
                <a:spcPts val="0"/>
              </a:spcAft>
              <a:buNone/>
            </a:pPr>
            <a:r>
              <a:rPr b="0" i="0" lang="en-US" sz="2600" u="none" cap="none" strike="noStrike">
                <a:solidFill>
                  <a:srgbClr val="F8F8F8"/>
                </a:solidFill>
                <a:latin typeface="Arial"/>
                <a:ea typeface="Arial"/>
                <a:cs typeface="Arial"/>
                <a:sym typeface="Arial"/>
              </a:rPr>
              <a:t>Allows users to easily interact with the translation model, upload images, PDFs, and have real-time chat translations.</a:t>
            </a:r>
            <a:endParaRPr/>
          </a:p>
          <a:p>
            <a:pPr indent="0" lvl="0" marL="0" marR="0" rtl="0" algn="l">
              <a:lnSpc>
                <a:spcPct val="120000"/>
              </a:lnSpc>
              <a:spcBef>
                <a:spcPts val="0"/>
              </a:spcBef>
              <a:spcAft>
                <a:spcPts val="0"/>
              </a:spcAft>
              <a:buNone/>
            </a:pPr>
            <a:r>
              <a:t/>
            </a:r>
            <a:endParaRPr b="0" i="0" sz="2600" u="none" cap="none" strike="noStrike">
              <a:solidFill>
                <a:srgbClr val="F8F8F8"/>
              </a:solidFill>
              <a:latin typeface="Arial"/>
              <a:ea typeface="Arial"/>
              <a:cs typeface="Arial"/>
              <a:sym typeface="Arial"/>
            </a:endParaRPr>
          </a:p>
          <a:p>
            <a:pPr indent="0" lvl="0" marL="0" marR="0" rtl="0" algn="l">
              <a:lnSpc>
                <a:spcPct val="120000"/>
              </a:lnSpc>
              <a:spcBef>
                <a:spcPts val="0"/>
              </a:spcBef>
              <a:spcAft>
                <a:spcPts val="0"/>
              </a:spcAft>
              <a:buNone/>
            </a:pPr>
            <a:r>
              <a:rPr b="1" i="0" lang="en-US" sz="2600" u="none" cap="none" strike="noStrike">
                <a:solidFill>
                  <a:srgbClr val="F8F8F8"/>
                </a:solidFill>
                <a:latin typeface="Ultra"/>
                <a:ea typeface="Ultra"/>
                <a:cs typeface="Ultra"/>
                <a:sym typeface="Ultra"/>
              </a:rPr>
              <a:t>Features Integrated with Streamlit:</a:t>
            </a:r>
            <a:endParaRPr/>
          </a:p>
          <a:p>
            <a:pPr indent="0" lvl="0" marL="0" marR="0" rtl="0" algn="l">
              <a:lnSpc>
                <a:spcPct val="120000"/>
              </a:lnSpc>
              <a:spcBef>
                <a:spcPts val="0"/>
              </a:spcBef>
              <a:spcAft>
                <a:spcPts val="0"/>
              </a:spcAft>
              <a:buNone/>
            </a:pPr>
            <a:r>
              <a:rPr b="0" i="0" lang="en-US" sz="2600" u="none" cap="none" strike="noStrike">
                <a:solidFill>
                  <a:srgbClr val="F8F8F8"/>
                </a:solidFill>
                <a:latin typeface="Arial"/>
                <a:ea typeface="Arial"/>
                <a:cs typeface="Arial"/>
                <a:sym typeface="Arial"/>
              </a:rPr>
              <a:t>Translation Interface: Simple UI where users can input text, upload images, or documents for translation.</a:t>
            </a:r>
            <a:endParaRPr/>
          </a:p>
          <a:p>
            <a:pPr indent="0" lvl="0" marL="0" marR="0" rtl="0" algn="l">
              <a:lnSpc>
                <a:spcPct val="120000"/>
              </a:lnSpc>
              <a:spcBef>
                <a:spcPts val="0"/>
              </a:spcBef>
              <a:spcAft>
                <a:spcPts val="0"/>
              </a:spcAft>
              <a:buNone/>
            </a:pPr>
            <a:r>
              <a:rPr b="0" i="0" lang="en-US" sz="2600" u="none" cap="none" strike="noStrike">
                <a:solidFill>
                  <a:srgbClr val="F8F8F8"/>
                </a:solidFill>
                <a:latin typeface="Arial"/>
                <a:ea typeface="Arial"/>
                <a:cs typeface="Arial"/>
                <a:sym typeface="Arial"/>
              </a:rPr>
              <a:t>Real-Time Chat Interface: Users can engage in conversations and get real-time translations.</a:t>
            </a:r>
            <a:endParaRPr/>
          </a:p>
          <a:p>
            <a:pPr indent="0" lvl="0" marL="0" marR="0" rtl="0" algn="l">
              <a:lnSpc>
                <a:spcPct val="120000"/>
              </a:lnSpc>
              <a:spcBef>
                <a:spcPts val="0"/>
              </a:spcBef>
              <a:spcAft>
                <a:spcPts val="0"/>
              </a:spcAft>
              <a:buNone/>
            </a:pPr>
            <a:r>
              <a:rPr b="0" i="0" lang="en-US" sz="2600" u="none" cap="none" strike="noStrike">
                <a:solidFill>
                  <a:srgbClr val="F8F8F8"/>
                </a:solidFill>
                <a:latin typeface="Arial"/>
                <a:ea typeface="Arial"/>
                <a:cs typeface="Arial"/>
                <a:sym typeface="Arial"/>
              </a:rPr>
              <a:t>Document and Image Upload: Upload PDFs and images directly to the system for text extraction and translation.</a:t>
            </a:r>
            <a:endParaRPr/>
          </a:p>
        </p:txBody>
      </p:sp>
      <p:sp>
        <p:nvSpPr>
          <p:cNvPr id="497" name="Google Shape;497;p21"/>
          <p:cNvSpPr/>
          <p:nvPr/>
        </p:nvSpPr>
        <p:spPr>
          <a:xfrm>
            <a:off x="1028700" y="308841"/>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2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grpSp>
        <p:nvGrpSpPr>
          <p:cNvPr id="503" name="Google Shape;503;p22"/>
          <p:cNvGrpSpPr/>
          <p:nvPr/>
        </p:nvGrpSpPr>
        <p:grpSpPr>
          <a:xfrm>
            <a:off x="14578523" y="956821"/>
            <a:ext cx="2680777" cy="502293"/>
            <a:chOff x="0" y="0"/>
            <a:chExt cx="3574370" cy="669724"/>
          </a:xfrm>
        </p:grpSpPr>
        <p:sp>
          <p:nvSpPr>
            <p:cNvPr id="504" name="Google Shape;504;p22"/>
            <p:cNvSpPr/>
            <p:nvPr/>
          </p:nvSpPr>
          <p:spPr>
            <a:xfrm>
              <a:off x="2904646" y="0"/>
              <a:ext cx="669724" cy="669724"/>
            </a:xfrm>
            <a:custGeom>
              <a:rect b="b" l="l" r="r" t="t"/>
              <a:pathLst>
                <a:path extrusionOk="0" h="669724" w="669724">
                  <a:moveTo>
                    <a:pt x="0" y="0"/>
                  </a:moveTo>
                  <a:lnTo>
                    <a:pt x="669724" y="0"/>
                  </a:lnTo>
                  <a:lnTo>
                    <a:pt x="669724" y="669724"/>
                  </a:lnTo>
                  <a:lnTo>
                    <a:pt x="0" y="669724"/>
                  </a:lnTo>
                  <a:lnTo>
                    <a:pt x="0" y="0"/>
                  </a:lnTo>
                  <a:close/>
                </a:path>
              </a:pathLst>
            </a:custGeom>
            <a:blipFill rotWithShape="1">
              <a:blip r:embed="rId4">
                <a:alphaModFix/>
              </a:blip>
              <a:stretch>
                <a:fillRect b="0" l="0" r="0" t="0"/>
              </a:stretch>
            </a:blipFill>
            <a:ln>
              <a:noFill/>
            </a:ln>
          </p:spPr>
        </p:sp>
        <p:sp>
          <p:nvSpPr>
            <p:cNvPr id="505" name="Google Shape;505;p22"/>
            <p:cNvSpPr/>
            <p:nvPr/>
          </p:nvSpPr>
          <p:spPr>
            <a:xfrm flipH="1">
              <a:off x="3172573" y="185060"/>
              <a:ext cx="180511" cy="299604"/>
            </a:xfrm>
            <a:custGeom>
              <a:rect b="b" l="l" r="r" t="t"/>
              <a:pathLst>
                <a:path extrusionOk="0" h="299604" w="180511">
                  <a:moveTo>
                    <a:pt x="180512" y="0"/>
                  </a:moveTo>
                  <a:lnTo>
                    <a:pt x="0" y="0"/>
                  </a:lnTo>
                  <a:lnTo>
                    <a:pt x="0" y="299604"/>
                  </a:lnTo>
                  <a:lnTo>
                    <a:pt x="180512" y="299604"/>
                  </a:lnTo>
                  <a:lnTo>
                    <a:pt x="180512" y="0"/>
                  </a:lnTo>
                  <a:close/>
                </a:path>
              </a:pathLst>
            </a:custGeom>
            <a:blipFill rotWithShape="1">
              <a:blip r:embed="rId5">
                <a:alphaModFix/>
              </a:blip>
              <a:stretch>
                <a:fillRect b="0" l="0" r="0" t="0"/>
              </a:stretch>
            </a:blipFill>
            <a:ln>
              <a:noFill/>
            </a:ln>
          </p:spPr>
        </p:sp>
        <p:sp>
          <p:nvSpPr>
            <p:cNvPr id="506" name="Google Shape;506;p22"/>
            <p:cNvSpPr txBox="1"/>
            <p:nvPr/>
          </p:nvSpPr>
          <p:spPr>
            <a:xfrm>
              <a:off x="0" y="134202"/>
              <a:ext cx="2644161" cy="382138"/>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None/>
              </a:pPr>
              <a:r>
                <a:rPr b="1" i="0" lang="en-US" sz="1800" u="sng" cap="none" strike="noStrike">
                  <a:solidFill>
                    <a:srgbClr val="F8F8F8"/>
                  </a:solidFill>
                  <a:latin typeface="Ultra"/>
                  <a:ea typeface="Ultra"/>
                  <a:cs typeface="Ultra"/>
                  <a:sym typeface="Ultra"/>
                  <a:hlinkClick action="ppaction://hlinksldjump" r:id="rId6">
                    <a:extLst>
                      <a:ext uri="{A12FA001-AC4F-418D-AE19-62706E023703}">
                        <ahyp:hlinkClr val="tx"/>
                      </a:ext>
                    </a:extLst>
                  </a:hlinkClick>
                </a:rPr>
                <a:t>Back to Agenda</a:t>
              </a:r>
              <a:endParaRPr/>
            </a:p>
          </p:txBody>
        </p:sp>
      </p:grpSp>
      <p:sp>
        <p:nvSpPr>
          <p:cNvPr id="507" name="Google Shape;507;p22"/>
          <p:cNvSpPr/>
          <p:nvPr/>
        </p:nvSpPr>
        <p:spPr>
          <a:xfrm rot="3301940">
            <a:off x="-2976647" y="6044703"/>
            <a:ext cx="7092618" cy="4797189"/>
          </a:xfrm>
          <a:custGeom>
            <a:rect b="b" l="l" r="r" t="t"/>
            <a:pathLst>
              <a:path extrusionOk="0" h="4797189" w="7092618">
                <a:moveTo>
                  <a:pt x="0" y="0"/>
                </a:moveTo>
                <a:lnTo>
                  <a:pt x="7092618" y="0"/>
                </a:lnTo>
                <a:lnTo>
                  <a:pt x="7092618" y="4797189"/>
                </a:lnTo>
                <a:lnTo>
                  <a:pt x="0" y="4797189"/>
                </a:lnTo>
                <a:lnTo>
                  <a:pt x="0" y="0"/>
                </a:lnTo>
                <a:close/>
              </a:path>
            </a:pathLst>
          </a:custGeom>
          <a:blipFill rotWithShape="1">
            <a:blip r:embed="rId7">
              <a:alphaModFix/>
            </a:blip>
            <a:stretch>
              <a:fillRect b="0" l="0" r="0" t="0"/>
            </a:stretch>
          </a:blipFill>
          <a:ln>
            <a:noFill/>
          </a:ln>
        </p:spPr>
      </p:sp>
      <p:sp>
        <p:nvSpPr>
          <p:cNvPr id="508" name="Google Shape;508;p22"/>
          <p:cNvSpPr/>
          <p:nvPr/>
        </p:nvSpPr>
        <p:spPr>
          <a:xfrm>
            <a:off x="11574986" y="2762995"/>
            <a:ext cx="5684314" cy="6495305"/>
          </a:xfrm>
          <a:custGeom>
            <a:rect b="b" l="l" r="r" t="t"/>
            <a:pathLst>
              <a:path extrusionOk="0" h="6495305" w="5684314">
                <a:moveTo>
                  <a:pt x="0" y="0"/>
                </a:moveTo>
                <a:lnTo>
                  <a:pt x="5684314" y="0"/>
                </a:lnTo>
                <a:lnTo>
                  <a:pt x="5684314" y="6495305"/>
                </a:lnTo>
                <a:lnTo>
                  <a:pt x="0" y="6495305"/>
                </a:lnTo>
                <a:lnTo>
                  <a:pt x="0" y="0"/>
                </a:lnTo>
                <a:close/>
              </a:path>
            </a:pathLst>
          </a:custGeom>
          <a:blipFill rotWithShape="1">
            <a:blip r:embed="rId8">
              <a:alphaModFix/>
            </a:blip>
            <a:stretch>
              <a:fillRect b="0" l="0" r="0" t="0"/>
            </a:stretch>
          </a:blipFill>
          <a:ln>
            <a:noFill/>
          </a:ln>
        </p:spPr>
      </p:sp>
      <p:sp>
        <p:nvSpPr>
          <p:cNvPr id="509" name="Google Shape;509;p22"/>
          <p:cNvSpPr txBox="1"/>
          <p:nvPr/>
        </p:nvSpPr>
        <p:spPr>
          <a:xfrm>
            <a:off x="1329282" y="2090278"/>
            <a:ext cx="12464190" cy="1076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F8F8F8"/>
                </a:solidFill>
                <a:latin typeface="Ultra"/>
                <a:ea typeface="Ultra"/>
                <a:cs typeface="Ultra"/>
                <a:sym typeface="Ultra"/>
              </a:rPr>
              <a:t>Streamlit </a:t>
            </a:r>
            <a:endParaRPr/>
          </a:p>
        </p:txBody>
      </p:sp>
      <p:sp>
        <p:nvSpPr>
          <p:cNvPr id="510" name="Google Shape;510;p22"/>
          <p:cNvSpPr txBox="1"/>
          <p:nvPr/>
        </p:nvSpPr>
        <p:spPr>
          <a:xfrm>
            <a:off x="2519907" y="3457575"/>
            <a:ext cx="8364222" cy="54673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600" u="none" cap="none" strike="noStrike">
                <a:solidFill>
                  <a:srgbClr val="F8F8F8"/>
                </a:solidFill>
                <a:latin typeface="Ultra"/>
                <a:ea typeface="Ultra"/>
                <a:cs typeface="Ultra"/>
                <a:sym typeface="Ultra"/>
              </a:rPr>
              <a:t>Benefits of Using Streamlit:</a:t>
            </a:r>
            <a:endParaRPr/>
          </a:p>
          <a:p>
            <a:pPr indent="-280708" lvl="1" marL="561415" marR="0" rtl="0" algn="l">
              <a:lnSpc>
                <a:spcPct val="120000"/>
              </a:lnSpc>
              <a:spcBef>
                <a:spcPts val="0"/>
              </a:spcBef>
              <a:spcAft>
                <a:spcPts val="0"/>
              </a:spcAft>
              <a:buClr>
                <a:srgbClr val="F8F8F8"/>
              </a:buClr>
              <a:buSzPts val="2600"/>
              <a:buFont typeface="Arial"/>
              <a:buChar char="•"/>
            </a:pPr>
            <a:r>
              <a:rPr b="0" i="0" lang="en-US" sz="2600" u="none" cap="none" strike="noStrike">
                <a:solidFill>
                  <a:srgbClr val="F8F8F8"/>
                </a:solidFill>
                <a:latin typeface="Arial"/>
                <a:ea typeface="Arial"/>
                <a:cs typeface="Arial"/>
                <a:sym typeface="Arial"/>
              </a:rPr>
              <a:t>Ease of Use: Non-technical users can interact with complex models through an intuitive graphical interface.</a:t>
            </a:r>
            <a:endParaRPr/>
          </a:p>
          <a:p>
            <a:pPr indent="-280708" lvl="1" marL="561415" marR="0" rtl="0" algn="l">
              <a:lnSpc>
                <a:spcPct val="120000"/>
              </a:lnSpc>
              <a:spcBef>
                <a:spcPts val="0"/>
              </a:spcBef>
              <a:spcAft>
                <a:spcPts val="0"/>
              </a:spcAft>
              <a:buClr>
                <a:srgbClr val="F8F8F8"/>
              </a:buClr>
              <a:buSzPts val="2600"/>
              <a:buFont typeface="Arial"/>
              <a:buChar char="•"/>
            </a:pPr>
            <a:r>
              <a:rPr b="0" i="0" lang="en-US" sz="2600" u="none" cap="none" strike="noStrike">
                <a:solidFill>
                  <a:srgbClr val="F8F8F8"/>
                </a:solidFill>
                <a:latin typeface="Arial"/>
                <a:ea typeface="Arial"/>
                <a:cs typeface="Arial"/>
                <a:sym typeface="Arial"/>
              </a:rPr>
              <a:t>Rapid Deployment: Quick to develop and deploy changes in real-time.</a:t>
            </a:r>
            <a:endParaRPr/>
          </a:p>
          <a:p>
            <a:pPr indent="-280708" lvl="1" marL="561415" marR="0" rtl="0" algn="l">
              <a:lnSpc>
                <a:spcPct val="120000"/>
              </a:lnSpc>
              <a:spcBef>
                <a:spcPts val="0"/>
              </a:spcBef>
              <a:spcAft>
                <a:spcPts val="0"/>
              </a:spcAft>
              <a:buClr>
                <a:srgbClr val="F8F8F8"/>
              </a:buClr>
              <a:buSzPts val="2600"/>
              <a:buFont typeface="Arial"/>
              <a:buChar char="•"/>
            </a:pPr>
            <a:r>
              <a:rPr b="0" i="0" lang="en-US" sz="2600" u="none" cap="none" strike="noStrike">
                <a:solidFill>
                  <a:srgbClr val="F8F8F8"/>
                </a:solidFill>
                <a:latin typeface="Arial"/>
                <a:ea typeface="Arial"/>
                <a:cs typeface="Arial"/>
                <a:sym typeface="Arial"/>
              </a:rPr>
              <a:t>Visual Feedback: Displays translation results instantly, enhancing user experience.</a:t>
            </a:r>
            <a:endParaRPr/>
          </a:p>
          <a:p>
            <a:pPr indent="0" lvl="0" marL="0" marR="0" rtl="0" algn="l">
              <a:lnSpc>
                <a:spcPct val="120000"/>
              </a:lnSpc>
              <a:spcBef>
                <a:spcPts val="0"/>
              </a:spcBef>
              <a:spcAft>
                <a:spcPts val="0"/>
              </a:spcAft>
              <a:buNone/>
            </a:pPr>
            <a:r>
              <a:rPr b="1" i="0" lang="en-US" sz="2600" u="none" cap="none" strike="noStrike">
                <a:solidFill>
                  <a:srgbClr val="F8F8F8"/>
                </a:solidFill>
                <a:latin typeface="Ultra"/>
                <a:ea typeface="Ultra"/>
                <a:cs typeface="Ultra"/>
                <a:sym typeface="Ultra"/>
              </a:rPr>
              <a:t>Azure Integration:</a:t>
            </a:r>
            <a:endParaRPr/>
          </a:p>
          <a:p>
            <a:pPr indent="-280708" lvl="1" marL="561415" marR="0" rtl="0" algn="l">
              <a:lnSpc>
                <a:spcPct val="120000"/>
              </a:lnSpc>
              <a:spcBef>
                <a:spcPts val="0"/>
              </a:spcBef>
              <a:spcAft>
                <a:spcPts val="0"/>
              </a:spcAft>
              <a:buClr>
                <a:srgbClr val="F8F8F8"/>
              </a:buClr>
              <a:buSzPts val="2600"/>
              <a:buFont typeface="Arial"/>
              <a:buChar char="•"/>
            </a:pPr>
            <a:r>
              <a:rPr b="0" i="0" lang="en-US" sz="2600" u="none" cap="none" strike="noStrike">
                <a:solidFill>
                  <a:srgbClr val="F8F8F8"/>
                </a:solidFill>
                <a:latin typeface="Arial"/>
                <a:ea typeface="Arial"/>
                <a:cs typeface="Arial"/>
                <a:sym typeface="Arial"/>
              </a:rPr>
              <a:t>Streamlit is connected to Azure ML models, ensuring scalability and handling large workloads efficiently.</a:t>
            </a:r>
            <a:endParaRPr/>
          </a:p>
          <a:p>
            <a:pPr indent="0" lvl="0" marL="0" marR="0" rtl="0" algn="l">
              <a:lnSpc>
                <a:spcPct val="120000"/>
              </a:lnSpc>
              <a:spcBef>
                <a:spcPts val="0"/>
              </a:spcBef>
              <a:spcAft>
                <a:spcPts val="0"/>
              </a:spcAft>
              <a:buNone/>
            </a:pPr>
            <a:r>
              <a:t/>
            </a:r>
            <a:endParaRPr b="0" i="0" sz="2600" u="none" cap="none" strike="noStrike">
              <a:solidFill>
                <a:srgbClr val="F8F8F8"/>
              </a:solidFill>
              <a:latin typeface="Arial"/>
              <a:ea typeface="Arial"/>
              <a:cs typeface="Arial"/>
              <a:sym typeface="Arial"/>
            </a:endParaRPr>
          </a:p>
          <a:p>
            <a:pPr indent="0" lvl="0" marL="0" marR="0" rtl="0" algn="l">
              <a:lnSpc>
                <a:spcPct val="120000"/>
              </a:lnSpc>
              <a:spcBef>
                <a:spcPts val="0"/>
              </a:spcBef>
              <a:spcAft>
                <a:spcPts val="0"/>
              </a:spcAft>
              <a:buNone/>
            </a:pPr>
            <a:r>
              <a:t/>
            </a:r>
            <a:endParaRPr b="0" i="0" sz="2600" u="none" cap="none" strike="noStrike">
              <a:solidFill>
                <a:srgbClr val="F8F8F8"/>
              </a:solidFill>
              <a:latin typeface="Arial"/>
              <a:ea typeface="Arial"/>
              <a:cs typeface="Arial"/>
              <a:sym typeface="Arial"/>
            </a:endParaRPr>
          </a:p>
        </p:txBody>
      </p:sp>
      <p:sp>
        <p:nvSpPr>
          <p:cNvPr id="511" name="Google Shape;511;p22"/>
          <p:cNvSpPr/>
          <p:nvPr/>
        </p:nvSpPr>
        <p:spPr>
          <a:xfrm>
            <a:off x="1028700" y="308841"/>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9">
              <a:alphaModFix/>
            </a:blip>
            <a:stretch>
              <a:fillRect b="0" l="0" r="0" t="0"/>
            </a:stretch>
          </a:blipFill>
          <a:ln>
            <a:noFill/>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grpSp>
        <p:nvGrpSpPr>
          <p:cNvPr id="516" name="Google Shape;516;p23"/>
          <p:cNvGrpSpPr/>
          <p:nvPr/>
        </p:nvGrpSpPr>
        <p:grpSpPr>
          <a:xfrm>
            <a:off x="9066061" y="6395857"/>
            <a:ext cx="2204180" cy="2204180"/>
            <a:chOff x="0" y="0"/>
            <a:chExt cx="812800" cy="812800"/>
          </a:xfrm>
        </p:grpSpPr>
        <p:sp>
          <p:nvSpPr>
            <p:cNvPr id="517" name="Google Shape;517;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3"/>
            <p:cNvSpPr txBox="1"/>
            <p:nvPr/>
          </p:nvSpPr>
          <p:spPr>
            <a:xfrm>
              <a:off x="76200" y="66675"/>
              <a:ext cx="660400" cy="669925"/>
            </a:xfrm>
            <a:prstGeom prst="rect">
              <a:avLst/>
            </a:prstGeom>
            <a:noFill/>
            <a:ln>
              <a:noFill/>
            </a:ln>
          </p:spPr>
          <p:txBody>
            <a:bodyPr anchorCtr="0" anchor="ctr" bIns="14175" lIns="14175" spcFirstLastPara="1" rIns="14175" wrap="square" tIns="14175">
              <a:noAutofit/>
            </a:bodyPr>
            <a:lstStyle/>
            <a:p>
              <a:pPr indent="0" lvl="0" marL="0" marR="0" rtl="0" algn="ctr">
                <a:lnSpc>
                  <a:spcPct val="120033"/>
                </a:lnSpc>
                <a:spcBef>
                  <a:spcPts val="0"/>
                </a:spcBef>
                <a:spcAft>
                  <a:spcPts val="0"/>
                </a:spcAft>
                <a:buNone/>
              </a:pPr>
              <a:r>
                <a:rPr b="0" i="0" lang="en-US" sz="2416" u="none" cap="none" strike="noStrike">
                  <a:solidFill>
                    <a:srgbClr val="FFFFFF"/>
                  </a:solidFill>
                  <a:latin typeface="Arial"/>
                  <a:ea typeface="Arial"/>
                  <a:cs typeface="Arial"/>
                  <a:sym typeface="Arial"/>
                </a:rPr>
                <a:t>STREAMLIT APP</a:t>
              </a:r>
              <a:endParaRPr/>
            </a:p>
          </p:txBody>
        </p:sp>
      </p:grpSp>
      <p:grpSp>
        <p:nvGrpSpPr>
          <p:cNvPr id="519" name="Google Shape;519;p23"/>
          <p:cNvGrpSpPr/>
          <p:nvPr/>
        </p:nvGrpSpPr>
        <p:grpSpPr>
          <a:xfrm>
            <a:off x="9180676" y="9132540"/>
            <a:ext cx="1974832" cy="933365"/>
            <a:chOff x="0" y="0"/>
            <a:chExt cx="1105872" cy="522668"/>
          </a:xfrm>
        </p:grpSpPr>
        <p:sp>
          <p:nvSpPr>
            <p:cNvPr id="520" name="Google Shape;520;p23"/>
            <p:cNvSpPr/>
            <p:nvPr/>
          </p:nvSpPr>
          <p:spPr>
            <a:xfrm>
              <a:off x="0" y="0"/>
              <a:ext cx="1105872" cy="522668"/>
            </a:xfrm>
            <a:custGeom>
              <a:rect b="b" l="l" r="r" t="t"/>
              <a:pathLst>
                <a:path extrusionOk="0" h="522668" w="1105872">
                  <a:moveTo>
                    <a:pt x="109768" y="0"/>
                  </a:moveTo>
                  <a:lnTo>
                    <a:pt x="996103" y="0"/>
                  </a:lnTo>
                  <a:cubicBezTo>
                    <a:pt x="1056727" y="0"/>
                    <a:pt x="1105872" y="49145"/>
                    <a:pt x="1105872" y="109768"/>
                  </a:cubicBezTo>
                  <a:lnTo>
                    <a:pt x="1105872" y="412900"/>
                  </a:lnTo>
                  <a:cubicBezTo>
                    <a:pt x="1105872" y="473523"/>
                    <a:pt x="1056727" y="522668"/>
                    <a:pt x="996103" y="522668"/>
                  </a:cubicBezTo>
                  <a:lnTo>
                    <a:pt x="109768" y="522668"/>
                  </a:lnTo>
                  <a:cubicBezTo>
                    <a:pt x="49145" y="522668"/>
                    <a:pt x="0" y="473523"/>
                    <a:pt x="0" y="412900"/>
                  </a:cubicBezTo>
                  <a:lnTo>
                    <a:pt x="0" y="109768"/>
                  </a:lnTo>
                  <a:cubicBezTo>
                    <a:pt x="0" y="49145"/>
                    <a:pt x="49145" y="0"/>
                    <a:pt x="109768" y="0"/>
                  </a:cubicBezTo>
                  <a:close/>
                </a:path>
              </a:pathLst>
            </a:custGeom>
            <a:solidFill>
              <a:srgbClr val="F44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3"/>
            <p:cNvSpPr txBox="1"/>
            <p:nvPr/>
          </p:nvSpPr>
          <p:spPr>
            <a:xfrm>
              <a:off x="0" y="0"/>
              <a:ext cx="1105872" cy="522668"/>
            </a:xfrm>
            <a:prstGeom prst="rect">
              <a:avLst/>
            </a:prstGeom>
            <a:noFill/>
            <a:ln>
              <a:noFill/>
            </a:ln>
          </p:spPr>
          <p:txBody>
            <a:bodyPr anchorCtr="0" anchor="ctr" bIns="14175" lIns="14175" spcFirstLastPara="1" rIns="14175" wrap="square" tIns="14175">
              <a:noAutofit/>
            </a:bodyPr>
            <a:lstStyle/>
            <a:p>
              <a:pPr indent="0" lvl="0" marL="0" marR="0" rtl="0" algn="ctr">
                <a:lnSpc>
                  <a:spcPct val="120021"/>
                </a:lnSpc>
                <a:spcBef>
                  <a:spcPts val="0"/>
                </a:spcBef>
                <a:spcAft>
                  <a:spcPts val="0"/>
                </a:spcAft>
                <a:buNone/>
              </a:pPr>
              <a:r>
                <a:rPr b="0" i="0" lang="en-US" sz="2737" u="none" cap="none" strike="noStrike">
                  <a:solidFill>
                    <a:srgbClr val="FFFFFF"/>
                  </a:solidFill>
                  <a:latin typeface="Arial"/>
                  <a:ea typeface="Arial"/>
                  <a:cs typeface="Arial"/>
                  <a:sym typeface="Arial"/>
                </a:rPr>
                <a:t>chat</a:t>
              </a:r>
              <a:endParaRPr/>
            </a:p>
          </p:txBody>
        </p:sp>
      </p:grpSp>
      <p:grpSp>
        <p:nvGrpSpPr>
          <p:cNvPr id="522" name="Google Shape;522;p23"/>
          <p:cNvGrpSpPr/>
          <p:nvPr/>
        </p:nvGrpSpPr>
        <p:grpSpPr>
          <a:xfrm>
            <a:off x="9180795" y="4908706"/>
            <a:ext cx="1974713" cy="902575"/>
            <a:chOff x="0" y="0"/>
            <a:chExt cx="1105872" cy="505457"/>
          </a:xfrm>
        </p:grpSpPr>
        <p:sp>
          <p:nvSpPr>
            <p:cNvPr id="523" name="Google Shape;523;p23"/>
            <p:cNvSpPr/>
            <p:nvPr/>
          </p:nvSpPr>
          <p:spPr>
            <a:xfrm>
              <a:off x="0" y="0"/>
              <a:ext cx="1105872" cy="505457"/>
            </a:xfrm>
            <a:custGeom>
              <a:rect b="b" l="l" r="r" t="t"/>
              <a:pathLst>
                <a:path extrusionOk="0" h="505457" w="1105872">
                  <a:moveTo>
                    <a:pt x="109775" y="0"/>
                  </a:moveTo>
                  <a:lnTo>
                    <a:pt x="996097" y="0"/>
                  </a:lnTo>
                  <a:cubicBezTo>
                    <a:pt x="1025211" y="0"/>
                    <a:pt x="1053133" y="11566"/>
                    <a:pt x="1073719" y="32152"/>
                  </a:cubicBezTo>
                  <a:cubicBezTo>
                    <a:pt x="1094306" y="52739"/>
                    <a:pt x="1105872" y="80661"/>
                    <a:pt x="1105872" y="109775"/>
                  </a:cubicBezTo>
                  <a:lnTo>
                    <a:pt x="1105872" y="395682"/>
                  </a:lnTo>
                  <a:cubicBezTo>
                    <a:pt x="1105872" y="456309"/>
                    <a:pt x="1056724" y="505457"/>
                    <a:pt x="996097" y="505457"/>
                  </a:cubicBezTo>
                  <a:lnTo>
                    <a:pt x="109775" y="505457"/>
                  </a:lnTo>
                  <a:cubicBezTo>
                    <a:pt x="80661" y="505457"/>
                    <a:pt x="52739" y="493891"/>
                    <a:pt x="32152" y="473305"/>
                  </a:cubicBezTo>
                  <a:cubicBezTo>
                    <a:pt x="11566" y="452718"/>
                    <a:pt x="0" y="424796"/>
                    <a:pt x="0" y="395682"/>
                  </a:cubicBezTo>
                  <a:lnTo>
                    <a:pt x="0" y="109775"/>
                  </a:lnTo>
                  <a:cubicBezTo>
                    <a:pt x="0" y="80661"/>
                    <a:pt x="11566" y="52739"/>
                    <a:pt x="32152" y="32152"/>
                  </a:cubicBezTo>
                  <a:cubicBezTo>
                    <a:pt x="52739" y="11566"/>
                    <a:pt x="80661" y="0"/>
                    <a:pt x="109775" y="0"/>
                  </a:cubicBezTo>
                  <a:close/>
                </a:path>
              </a:pathLst>
            </a:custGeom>
            <a:solidFill>
              <a:srgbClr val="8259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3"/>
            <p:cNvSpPr txBox="1"/>
            <p:nvPr/>
          </p:nvSpPr>
          <p:spPr>
            <a:xfrm>
              <a:off x="0" y="0"/>
              <a:ext cx="1105872" cy="505457"/>
            </a:xfrm>
            <a:prstGeom prst="rect">
              <a:avLst/>
            </a:prstGeom>
            <a:noFill/>
            <a:ln>
              <a:noFill/>
            </a:ln>
          </p:spPr>
          <p:txBody>
            <a:bodyPr anchorCtr="0" anchor="ctr" bIns="14175" lIns="14175" spcFirstLastPara="1" rIns="14175" wrap="square" tIns="14175">
              <a:noAutofit/>
            </a:bodyPr>
            <a:lstStyle/>
            <a:p>
              <a:pPr indent="0" lvl="0" marL="0" marR="0" rtl="0" algn="ctr">
                <a:lnSpc>
                  <a:spcPct val="120022"/>
                </a:lnSpc>
                <a:spcBef>
                  <a:spcPts val="0"/>
                </a:spcBef>
                <a:spcAft>
                  <a:spcPts val="0"/>
                </a:spcAft>
                <a:buNone/>
              </a:pPr>
              <a:r>
                <a:rPr b="0" i="0" lang="en-US" sz="2637" u="none" cap="none" strike="noStrike">
                  <a:solidFill>
                    <a:srgbClr val="FFFFFF"/>
                  </a:solidFill>
                  <a:latin typeface="Arial"/>
                  <a:ea typeface="Arial"/>
                  <a:cs typeface="Arial"/>
                  <a:sym typeface="Arial"/>
                </a:rPr>
                <a:t>Translation</a:t>
              </a:r>
              <a:endParaRPr/>
            </a:p>
          </p:txBody>
        </p:sp>
      </p:grpSp>
      <p:grpSp>
        <p:nvGrpSpPr>
          <p:cNvPr id="525" name="Google Shape;525;p23"/>
          <p:cNvGrpSpPr/>
          <p:nvPr/>
        </p:nvGrpSpPr>
        <p:grpSpPr>
          <a:xfrm>
            <a:off x="12711080" y="7029624"/>
            <a:ext cx="1974832" cy="919638"/>
            <a:chOff x="0" y="-9525"/>
            <a:chExt cx="1105872" cy="514982"/>
          </a:xfrm>
        </p:grpSpPr>
        <p:sp>
          <p:nvSpPr>
            <p:cNvPr id="526" name="Google Shape;526;p23"/>
            <p:cNvSpPr/>
            <p:nvPr/>
          </p:nvSpPr>
          <p:spPr>
            <a:xfrm>
              <a:off x="0" y="0"/>
              <a:ext cx="1105872" cy="505457"/>
            </a:xfrm>
            <a:custGeom>
              <a:rect b="b" l="l" r="r" t="t"/>
              <a:pathLst>
                <a:path extrusionOk="0" h="505457" w="1105872">
                  <a:moveTo>
                    <a:pt x="109768" y="0"/>
                  </a:moveTo>
                  <a:lnTo>
                    <a:pt x="996103" y="0"/>
                  </a:lnTo>
                  <a:cubicBezTo>
                    <a:pt x="1056727" y="0"/>
                    <a:pt x="1105872" y="49145"/>
                    <a:pt x="1105872" y="109768"/>
                  </a:cubicBezTo>
                  <a:lnTo>
                    <a:pt x="1105872" y="395689"/>
                  </a:lnTo>
                  <a:cubicBezTo>
                    <a:pt x="1105872" y="456312"/>
                    <a:pt x="1056727" y="505457"/>
                    <a:pt x="996103" y="505457"/>
                  </a:cubicBezTo>
                  <a:lnTo>
                    <a:pt x="109768" y="505457"/>
                  </a:lnTo>
                  <a:cubicBezTo>
                    <a:pt x="49145" y="505457"/>
                    <a:pt x="0" y="456312"/>
                    <a:pt x="0" y="395689"/>
                  </a:cubicBezTo>
                  <a:lnTo>
                    <a:pt x="0" y="109768"/>
                  </a:lnTo>
                  <a:cubicBezTo>
                    <a:pt x="0" y="49145"/>
                    <a:pt x="49145" y="0"/>
                    <a:pt x="109768" y="0"/>
                  </a:cubicBezTo>
                  <a:close/>
                </a:path>
              </a:pathLst>
            </a:custGeom>
            <a:solidFill>
              <a:srgbClr val="26B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3"/>
            <p:cNvSpPr txBox="1"/>
            <p:nvPr/>
          </p:nvSpPr>
          <p:spPr>
            <a:xfrm>
              <a:off x="0" y="-9525"/>
              <a:ext cx="1105872" cy="514982"/>
            </a:xfrm>
            <a:prstGeom prst="rect">
              <a:avLst/>
            </a:prstGeom>
            <a:noFill/>
            <a:ln>
              <a:noFill/>
            </a:ln>
          </p:spPr>
          <p:txBody>
            <a:bodyPr anchorCtr="0" anchor="ctr" bIns="14175" lIns="14175" spcFirstLastPara="1" rIns="14175" wrap="square" tIns="14175">
              <a:noAutofit/>
            </a:bodyPr>
            <a:lstStyle/>
            <a:p>
              <a:pPr indent="0" lvl="0" marL="0" marR="0" rtl="0" algn="ctr">
                <a:lnSpc>
                  <a:spcPct val="120024"/>
                </a:lnSpc>
                <a:spcBef>
                  <a:spcPts val="0"/>
                </a:spcBef>
                <a:spcAft>
                  <a:spcPts val="0"/>
                </a:spcAft>
                <a:buNone/>
              </a:pPr>
              <a:r>
                <a:rPr b="0" i="0" lang="en-US" sz="2437" u="none" cap="none" strike="noStrike">
                  <a:solidFill>
                    <a:srgbClr val="FFFFFF"/>
                  </a:solidFill>
                  <a:latin typeface="Arial"/>
                  <a:ea typeface="Arial"/>
                  <a:cs typeface="Arial"/>
                  <a:sym typeface="Arial"/>
                </a:rPr>
                <a:t>Pdf reader</a:t>
              </a:r>
              <a:endParaRPr/>
            </a:p>
          </p:txBody>
        </p:sp>
      </p:grpSp>
      <p:grpSp>
        <p:nvGrpSpPr>
          <p:cNvPr id="528" name="Google Shape;528;p23"/>
          <p:cNvGrpSpPr/>
          <p:nvPr/>
        </p:nvGrpSpPr>
        <p:grpSpPr>
          <a:xfrm>
            <a:off x="5531372" y="7029624"/>
            <a:ext cx="1974832" cy="919638"/>
            <a:chOff x="0" y="-9525"/>
            <a:chExt cx="1105872" cy="514982"/>
          </a:xfrm>
        </p:grpSpPr>
        <p:sp>
          <p:nvSpPr>
            <p:cNvPr id="529" name="Google Shape;529;p23"/>
            <p:cNvSpPr/>
            <p:nvPr/>
          </p:nvSpPr>
          <p:spPr>
            <a:xfrm>
              <a:off x="0" y="0"/>
              <a:ext cx="1105872" cy="505457"/>
            </a:xfrm>
            <a:custGeom>
              <a:rect b="b" l="l" r="r" t="t"/>
              <a:pathLst>
                <a:path extrusionOk="0" h="505457" w="1105872">
                  <a:moveTo>
                    <a:pt x="109768" y="0"/>
                  </a:moveTo>
                  <a:lnTo>
                    <a:pt x="996103" y="0"/>
                  </a:lnTo>
                  <a:cubicBezTo>
                    <a:pt x="1056727" y="0"/>
                    <a:pt x="1105872" y="49145"/>
                    <a:pt x="1105872" y="109768"/>
                  </a:cubicBezTo>
                  <a:lnTo>
                    <a:pt x="1105872" y="395689"/>
                  </a:lnTo>
                  <a:cubicBezTo>
                    <a:pt x="1105872" y="456312"/>
                    <a:pt x="1056727" y="505457"/>
                    <a:pt x="996103" y="505457"/>
                  </a:cubicBezTo>
                  <a:lnTo>
                    <a:pt x="109768" y="505457"/>
                  </a:lnTo>
                  <a:cubicBezTo>
                    <a:pt x="49145" y="505457"/>
                    <a:pt x="0" y="456312"/>
                    <a:pt x="0" y="395689"/>
                  </a:cubicBezTo>
                  <a:lnTo>
                    <a:pt x="0" y="109768"/>
                  </a:lnTo>
                  <a:cubicBezTo>
                    <a:pt x="0" y="49145"/>
                    <a:pt x="49145" y="0"/>
                    <a:pt x="109768" y="0"/>
                  </a:cubicBezTo>
                  <a:close/>
                </a:path>
              </a:pathLst>
            </a:custGeom>
            <a:solidFill>
              <a:srgbClr val="FA55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3"/>
            <p:cNvSpPr txBox="1"/>
            <p:nvPr/>
          </p:nvSpPr>
          <p:spPr>
            <a:xfrm>
              <a:off x="0" y="-9525"/>
              <a:ext cx="1105872" cy="514982"/>
            </a:xfrm>
            <a:prstGeom prst="rect">
              <a:avLst/>
            </a:prstGeom>
            <a:noFill/>
            <a:ln>
              <a:noFill/>
            </a:ln>
          </p:spPr>
          <p:txBody>
            <a:bodyPr anchorCtr="0" anchor="ctr" bIns="14175" lIns="14175" spcFirstLastPara="1" rIns="14175" wrap="square" tIns="14175">
              <a:noAutofit/>
            </a:bodyPr>
            <a:lstStyle/>
            <a:p>
              <a:pPr indent="0" lvl="0" marL="0" marR="0" rtl="0" algn="ctr">
                <a:lnSpc>
                  <a:spcPct val="120025"/>
                </a:lnSpc>
                <a:spcBef>
                  <a:spcPts val="0"/>
                </a:spcBef>
                <a:spcAft>
                  <a:spcPts val="0"/>
                </a:spcAft>
                <a:buNone/>
              </a:pPr>
              <a:r>
                <a:rPr b="0" i="0" lang="en-US" sz="2337" u="none" cap="none" strike="noStrike">
                  <a:solidFill>
                    <a:srgbClr val="FFFFFF"/>
                  </a:solidFill>
                  <a:latin typeface="Arial"/>
                  <a:ea typeface="Arial"/>
                  <a:cs typeface="Arial"/>
                  <a:sym typeface="Arial"/>
                </a:rPr>
                <a:t>Image to text</a:t>
              </a:r>
              <a:endParaRPr/>
            </a:p>
          </p:txBody>
        </p:sp>
      </p:grpSp>
      <p:grpSp>
        <p:nvGrpSpPr>
          <p:cNvPr id="531" name="Google Shape;531;p23"/>
          <p:cNvGrpSpPr/>
          <p:nvPr/>
        </p:nvGrpSpPr>
        <p:grpSpPr>
          <a:xfrm>
            <a:off x="3765292" y="6198667"/>
            <a:ext cx="1974832" cy="579810"/>
            <a:chOff x="0" y="-9525"/>
            <a:chExt cx="1105872" cy="324684"/>
          </a:xfrm>
        </p:grpSpPr>
        <p:sp>
          <p:nvSpPr>
            <p:cNvPr id="532" name="Google Shape;532;p23"/>
            <p:cNvSpPr/>
            <p:nvPr/>
          </p:nvSpPr>
          <p:spPr>
            <a:xfrm>
              <a:off x="0" y="0"/>
              <a:ext cx="1105872" cy="315159"/>
            </a:xfrm>
            <a:custGeom>
              <a:rect b="b" l="l" r="r" t="t"/>
              <a:pathLst>
                <a:path extrusionOk="0" h="315159" w="1105872">
                  <a:moveTo>
                    <a:pt x="109768" y="0"/>
                  </a:moveTo>
                  <a:lnTo>
                    <a:pt x="996103" y="0"/>
                  </a:lnTo>
                  <a:cubicBezTo>
                    <a:pt x="1056727" y="0"/>
                    <a:pt x="1105872" y="49145"/>
                    <a:pt x="1105872" y="109768"/>
                  </a:cubicBezTo>
                  <a:lnTo>
                    <a:pt x="1105872" y="205391"/>
                  </a:lnTo>
                  <a:cubicBezTo>
                    <a:pt x="1105872" y="266014"/>
                    <a:pt x="1056727" y="315159"/>
                    <a:pt x="996103" y="315159"/>
                  </a:cubicBezTo>
                  <a:lnTo>
                    <a:pt x="109768" y="315159"/>
                  </a:lnTo>
                  <a:cubicBezTo>
                    <a:pt x="49145" y="315159"/>
                    <a:pt x="0" y="266014"/>
                    <a:pt x="0" y="205391"/>
                  </a:cubicBezTo>
                  <a:lnTo>
                    <a:pt x="0" y="109768"/>
                  </a:lnTo>
                  <a:cubicBezTo>
                    <a:pt x="0" y="49145"/>
                    <a:pt x="49145" y="0"/>
                    <a:pt x="109768" y="0"/>
                  </a:cubicBezTo>
                  <a:close/>
                </a:path>
              </a:pathLst>
            </a:custGeom>
            <a:solidFill>
              <a:srgbClr val="FFD7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3"/>
            <p:cNvSpPr txBox="1"/>
            <p:nvPr/>
          </p:nvSpPr>
          <p:spPr>
            <a:xfrm>
              <a:off x="0" y="-9525"/>
              <a:ext cx="1105872" cy="324684"/>
            </a:xfrm>
            <a:prstGeom prst="rect">
              <a:avLst/>
            </a:prstGeom>
            <a:noFill/>
            <a:ln>
              <a:noFill/>
            </a:ln>
          </p:spPr>
          <p:txBody>
            <a:bodyPr anchorCtr="0" anchor="ctr" bIns="14175" lIns="14175" spcFirstLastPara="1" rIns="14175" wrap="square" tIns="14175">
              <a:noAutofit/>
            </a:bodyPr>
            <a:lstStyle/>
            <a:p>
              <a:pPr indent="0" lvl="0" marL="0" marR="0" rtl="0" algn="ctr">
                <a:lnSpc>
                  <a:spcPct val="120000"/>
                </a:lnSpc>
                <a:spcBef>
                  <a:spcPts val="0"/>
                </a:spcBef>
                <a:spcAft>
                  <a:spcPts val="0"/>
                </a:spcAft>
                <a:buNone/>
              </a:pPr>
              <a:r>
                <a:rPr b="0" i="0" lang="en-US" sz="2365" u="none" cap="none" strike="noStrike">
                  <a:solidFill>
                    <a:srgbClr val="000001"/>
                  </a:solidFill>
                  <a:latin typeface="Arial"/>
                  <a:ea typeface="Arial"/>
                  <a:cs typeface="Arial"/>
                  <a:sym typeface="Arial"/>
                </a:rPr>
                <a:t>Upload image</a:t>
              </a:r>
              <a:endParaRPr/>
            </a:p>
          </p:txBody>
        </p:sp>
      </p:grpSp>
      <p:grpSp>
        <p:nvGrpSpPr>
          <p:cNvPr id="534" name="Google Shape;534;p23"/>
          <p:cNvGrpSpPr/>
          <p:nvPr/>
        </p:nvGrpSpPr>
        <p:grpSpPr>
          <a:xfrm>
            <a:off x="15378528" y="6748223"/>
            <a:ext cx="1974832" cy="579810"/>
            <a:chOff x="0" y="-9525"/>
            <a:chExt cx="1105872" cy="324684"/>
          </a:xfrm>
        </p:grpSpPr>
        <p:sp>
          <p:nvSpPr>
            <p:cNvPr id="535" name="Google Shape;535;p23"/>
            <p:cNvSpPr/>
            <p:nvPr/>
          </p:nvSpPr>
          <p:spPr>
            <a:xfrm>
              <a:off x="0" y="0"/>
              <a:ext cx="1105872" cy="315159"/>
            </a:xfrm>
            <a:custGeom>
              <a:rect b="b" l="l" r="r" t="t"/>
              <a:pathLst>
                <a:path extrusionOk="0" h="315159" w="1105872">
                  <a:moveTo>
                    <a:pt x="109768" y="0"/>
                  </a:moveTo>
                  <a:lnTo>
                    <a:pt x="996103" y="0"/>
                  </a:lnTo>
                  <a:cubicBezTo>
                    <a:pt x="1056727" y="0"/>
                    <a:pt x="1105872" y="49145"/>
                    <a:pt x="1105872" y="109768"/>
                  </a:cubicBezTo>
                  <a:lnTo>
                    <a:pt x="1105872" y="205391"/>
                  </a:lnTo>
                  <a:cubicBezTo>
                    <a:pt x="1105872" y="266014"/>
                    <a:pt x="1056727" y="315159"/>
                    <a:pt x="996103" y="315159"/>
                  </a:cubicBezTo>
                  <a:lnTo>
                    <a:pt x="109768" y="315159"/>
                  </a:lnTo>
                  <a:cubicBezTo>
                    <a:pt x="49145" y="315159"/>
                    <a:pt x="0" y="266014"/>
                    <a:pt x="0" y="205391"/>
                  </a:cubicBezTo>
                  <a:lnTo>
                    <a:pt x="0" y="109768"/>
                  </a:lnTo>
                  <a:cubicBezTo>
                    <a:pt x="0" y="49145"/>
                    <a:pt x="49145" y="0"/>
                    <a:pt x="109768" y="0"/>
                  </a:cubicBezTo>
                  <a:close/>
                </a:path>
              </a:pathLst>
            </a:custGeom>
            <a:solidFill>
              <a:srgbClr val="BBE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3"/>
            <p:cNvSpPr txBox="1"/>
            <p:nvPr/>
          </p:nvSpPr>
          <p:spPr>
            <a:xfrm>
              <a:off x="0" y="-9525"/>
              <a:ext cx="1105872" cy="324684"/>
            </a:xfrm>
            <a:prstGeom prst="rect">
              <a:avLst/>
            </a:prstGeom>
            <a:noFill/>
            <a:ln>
              <a:noFill/>
            </a:ln>
          </p:spPr>
          <p:txBody>
            <a:bodyPr anchorCtr="0" anchor="ctr" bIns="14175" lIns="14175" spcFirstLastPara="1" rIns="14175" wrap="square" tIns="14175">
              <a:noAutofit/>
            </a:bodyPr>
            <a:lstStyle/>
            <a:p>
              <a:pPr indent="0" lvl="0" marL="0" marR="0" rtl="0" algn="ctr">
                <a:lnSpc>
                  <a:spcPct val="120000"/>
                </a:lnSpc>
                <a:spcBef>
                  <a:spcPts val="0"/>
                </a:spcBef>
                <a:spcAft>
                  <a:spcPts val="0"/>
                </a:spcAft>
                <a:buNone/>
              </a:pPr>
              <a:r>
                <a:rPr b="0" i="0" lang="en-US" sz="2570" u="none" cap="none" strike="noStrike">
                  <a:solidFill>
                    <a:srgbClr val="000001"/>
                  </a:solidFill>
                  <a:latin typeface="Arial"/>
                  <a:ea typeface="Arial"/>
                  <a:cs typeface="Arial"/>
                  <a:sym typeface="Arial"/>
                </a:rPr>
                <a:t>extract text</a:t>
              </a:r>
              <a:endParaRPr/>
            </a:p>
          </p:txBody>
        </p:sp>
      </p:grpSp>
      <p:grpSp>
        <p:nvGrpSpPr>
          <p:cNvPr id="537" name="Google Shape;537;p23"/>
          <p:cNvGrpSpPr/>
          <p:nvPr/>
        </p:nvGrpSpPr>
        <p:grpSpPr>
          <a:xfrm>
            <a:off x="3765292" y="5309579"/>
            <a:ext cx="1974832" cy="579810"/>
            <a:chOff x="0" y="-9525"/>
            <a:chExt cx="1105872" cy="324684"/>
          </a:xfrm>
        </p:grpSpPr>
        <p:sp>
          <p:nvSpPr>
            <p:cNvPr id="538" name="Google Shape;538;p23"/>
            <p:cNvSpPr/>
            <p:nvPr/>
          </p:nvSpPr>
          <p:spPr>
            <a:xfrm>
              <a:off x="0" y="0"/>
              <a:ext cx="1105872" cy="315159"/>
            </a:xfrm>
            <a:custGeom>
              <a:rect b="b" l="l" r="r" t="t"/>
              <a:pathLst>
                <a:path extrusionOk="0" h="315159" w="1105872">
                  <a:moveTo>
                    <a:pt x="109768" y="0"/>
                  </a:moveTo>
                  <a:lnTo>
                    <a:pt x="996103" y="0"/>
                  </a:lnTo>
                  <a:cubicBezTo>
                    <a:pt x="1056727" y="0"/>
                    <a:pt x="1105872" y="49145"/>
                    <a:pt x="1105872" y="109768"/>
                  </a:cubicBezTo>
                  <a:lnTo>
                    <a:pt x="1105872" y="205391"/>
                  </a:lnTo>
                  <a:cubicBezTo>
                    <a:pt x="1105872" y="266014"/>
                    <a:pt x="1056727" y="315159"/>
                    <a:pt x="996103" y="315159"/>
                  </a:cubicBezTo>
                  <a:lnTo>
                    <a:pt x="109768" y="315159"/>
                  </a:lnTo>
                  <a:cubicBezTo>
                    <a:pt x="49145" y="315159"/>
                    <a:pt x="0" y="266014"/>
                    <a:pt x="0" y="205391"/>
                  </a:cubicBezTo>
                  <a:lnTo>
                    <a:pt x="0" y="109768"/>
                  </a:lnTo>
                  <a:cubicBezTo>
                    <a:pt x="0" y="49145"/>
                    <a:pt x="49145" y="0"/>
                    <a:pt x="109768" y="0"/>
                  </a:cubicBezTo>
                  <a:close/>
                </a:path>
              </a:pathLst>
            </a:custGeom>
            <a:solidFill>
              <a:srgbClr val="FFD7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3"/>
            <p:cNvSpPr txBox="1"/>
            <p:nvPr/>
          </p:nvSpPr>
          <p:spPr>
            <a:xfrm>
              <a:off x="0" y="-9525"/>
              <a:ext cx="1105872" cy="324684"/>
            </a:xfrm>
            <a:prstGeom prst="rect">
              <a:avLst/>
            </a:prstGeom>
            <a:noFill/>
            <a:ln>
              <a:noFill/>
            </a:ln>
          </p:spPr>
          <p:txBody>
            <a:bodyPr anchorCtr="0" anchor="ctr" bIns="14175" lIns="14175" spcFirstLastPara="1" rIns="14175" wrap="square" tIns="14175">
              <a:noAutofit/>
            </a:bodyPr>
            <a:lstStyle/>
            <a:p>
              <a:pPr indent="0" lvl="0" marL="0" marR="0" rtl="0" algn="ctr">
                <a:lnSpc>
                  <a:spcPct val="120000"/>
                </a:lnSpc>
                <a:spcBef>
                  <a:spcPts val="0"/>
                </a:spcBef>
                <a:spcAft>
                  <a:spcPts val="0"/>
                </a:spcAft>
                <a:buNone/>
              </a:pPr>
              <a:r>
                <a:rPr b="0" i="0" lang="en-US" sz="2165" u="none" cap="none" strike="noStrike">
                  <a:solidFill>
                    <a:srgbClr val="000001"/>
                  </a:solidFill>
                  <a:latin typeface="Arial"/>
                  <a:ea typeface="Arial"/>
                  <a:cs typeface="Arial"/>
                  <a:sym typeface="Arial"/>
                </a:rPr>
                <a:t>samples image</a:t>
              </a:r>
              <a:endParaRPr/>
            </a:p>
          </p:txBody>
        </p:sp>
      </p:grpSp>
      <p:grpSp>
        <p:nvGrpSpPr>
          <p:cNvPr id="540" name="Google Shape;540;p23"/>
          <p:cNvGrpSpPr/>
          <p:nvPr/>
        </p:nvGrpSpPr>
        <p:grpSpPr>
          <a:xfrm>
            <a:off x="11483767" y="3446756"/>
            <a:ext cx="1074550" cy="1074550"/>
            <a:chOff x="0" y="0"/>
            <a:chExt cx="812800" cy="812800"/>
          </a:xfrm>
        </p:grpSpPr>
        <p:sp>
          <p:nvSpPr>
            <p:cNvPr id="541" name="Google Shape;541;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DED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3"/>
            <p:cNvSpPr txBox="1"/>
            <p:nvPr/>
          </p:nvSpPr>
          <p:spPr>
            <a:xfrm>
              <a:off x="76200" y="66675"/>
              <a:ext cx="660400" cy="669925"/>
            </a:xfrm>
            <a:prstGeom prst="rect">
              <a:avLst/>
            </a:prstGeom>
            <a:noFill/>
            <a:ln>
              <a:noFill/>
            </a:ln>
          </p:spPr>
          <p:txBody>
            <a:bodyPr anchorCtr="0" anchor="ctr" bIns="14175" lIns="14175" spcFirstLastPara="1" rIns="14175" wrap="square" tIns="14175">
              <a:noAutofit/>
            </a:bodyPr>
            <a:lstStyle/>
            <a:p>
              <a:pPr indent="0" lvl="0" marL="0" marR="0" rtl="0" algn="ctr">
                <a:lnSpc>
                  <a:spcPct val="120000"/>
                </a:lnSpc>
                <a:spcBef>
                  <a:spcPts val="0"/>
                </a:spcBef>
                <a:spcAft>
                  <a:spcPts val="0"/>
                </a:spcAft>
                <a:buNone/>
              </a:pPr>
              <a:r>
                <a:rPr b="0" i="0" lang="en-US" sz="2170" u="none" cap="none" strike="noStrike">
                  <a:solidFill>
                    <a:srgbClr val="000001"/>
                  </a:solidFill>
                  <a:latin typeface="Arial"/>
                  <a:ea typeface="Arial"/>
                  <a:cs typeface="Arial"/>
                  <a:sym typeface="Arial"/>
                </a:rPr>
                <a:t>input text</a:t>
              </a:r>
              <a:endParaRPr/>
            </a:p>
          </p:txBody>
        </p:sp>
      </p:grpSp>
      <p:cxnSp>
        <p:nvCxnSpPr>
          <p:cNvPr id="543" name="Google Shape;543;p23"/>
          <p:cNvCxnSpPr/>
          <p:nvPr/>
        </p:nvCxnSpPr>
        <p:spPr>
          <a:xfrm flipH="1" rot="10800000">
            <a:off x="10168092" y="8600038"/>
            <a:ext cx="59" cy="532502"/>
          </a:xfrm>
          <a:prstGeom prst="straightConnector1">
            <a:avLst/>
          </a:prstGeom>
          <a:noFill/>
          <a:ln cap="flat" cmpd="sng" w="19050">
            <a:solidFill>
              <a:srgbClr val="929292"/>
            </a:solidFill>
            <a:prstDash val="solid"/>
            <a:round/>
            <a:headEnd len="sm" w="sm" type="none"/>
            <a:tailEnd len="sm" w="sm" type="none"/>
          </a:ln>
        </p:spPr>
      </p:cxnSp>
      <p:cxnSp>
        <p:nvCxnSpPr>
          <p:cNvPr id="544" name="Google Shape;544;p23"/>
          <p:cNvCxnSpPr/>
          <p:nvPr/>
        </p:nvCxnSpPr>
        <p:spPr>
          <a:xfrm rot="10800000">
            <a:off x="10168151" y="5811282"/>
            <a:ext cx="0" cy="584576"/>
          </a:xfrm>
          <a:prstGeom prst="straightConnector1">
            <a:avLst/>
          </a:prstGeom>
          <a:noFill/>
          <a:ln cap="flat" cmpd="sng" w="19050">
            <a:solidFill>
              <a:srgbClr val="929292"/>
            </a:solidFill>
            <a:prstDash val="solid"/>
            <a:round/>
            <a:headEnd len="sm" w="sm" type="none"/>
            <a:tailEnd len="sm" w="sm" type="none"/>
          </a:ln>
        </p:spPr>
      </p:cxnSp>
      <p:cxnSp>
        <p:nvCxnSpPr>
          <p:cNvPr id="545" name="Google Shape;545;p23"/>
          <p:cNvCxnSpPr/>
          <p:nvPr/>
        </p:nvCxnSpPr>
        <p:spPr>
          <a:xfrm rot="10800000">
            <a:off x="11270242" y="7497948"/>
            <a:ext cx="1440838" cy="0"/>
          </a:xfrm>
          <a:prstGeom prst="straightConnector1">
            <a:avLst/>
          </a:prstGeom>
          <a:noFill/>
          <a:ln cap="flat" cmpd="sng" w="19050">
            <a:solidFill>
              <a:srgbClr val="929292"/>
            </a:solidFill>
            <a:prstDash val="solid"/>
            <a:round/>
            <a:headEnd len="sm" w="sm" type="none"/>
            <a:tailEnd len="sm" w="sm" type="none"/>
          </a:ln>
        </p:spPr>
      </p:cxnSp>
      <p:cxnSp>
        <p:nvCxnSpPr>
          <p:cNvPr id="546" name="Google Shape;546;p23"/>
          <p:cNvCxnSpPr/>
          <p:nvPr/>
        </p:nvCxnSpPr>
        <p:spPr>
          <a:xfrm rot="10800000">
            <a:off x="7506204" y="7497948"/>
            <a:ext cx="1559857" cy="0"/>
          </a:xfrm>
          <a:prstGeom prst="straightConnector1">
            <a:avLst/>
          </a:prstGeom>
          <a:noFill/>
          <a:ln cap="flat" cmpd="sng" w="19050">
            <a:solidFill>
              <a:srgbClr val="929292"/>
            </a:solidFill>
            <a:prstDash val="solid"/>
            <a:round/>
            <a:headEnd len="sm" w="sm" type="none"/>
            <a:tailEnd len="sm" w="sm" type="none"/>
          </a:ln>
        </p:spPr>
      </p:cxnSp>
      <p:cxnSp>
        <p:nvCxnSpPr>
          <p:cNvPr id="547" name="Google Shape;547;p23"/>
          <p:cNvCxnSpPr/>
          <p:nvPr/>
        </p:nvCxnSpPr>
        <p:spPr>
          <a:xfrm>
            <a:off x="5740124" y="6497077"/>
            <a:ext cx="778664" cy="549556"/>
          </a:xfrm>
          <a:prstGeom prst="straightConnector1">
            <a:avLst/>
          </a:prstGeom>
          <a:noFill/>
          <a:ln cap="flat" cmpd="sng" w="19050">
            <a:solidFill>
              <a:srgbClr val="929292"/>
            </a:solidFill>
            <a:prstDash val="solid"/>
            <a:round/>
            <a:headEnd len="sm" w="sm" type="none"/>
            <a:tailEnd len="sm" w="sm" type="none"/>
          </a:ln>
        </p:spPr>
      </p:cxnSp>
      <p:cxnSp>
        <p:nvCxnSpPr>
          <p:cNvPr id="548" name="Google Shape;548;p23"/>
          <p:cNvCxnSpPr/>
          <p:nvPr/>
        </p:nvCxnSpPr>
        <p:spPr>
          <a:xfrm>
            <a:off x="5740124" y="5607989"/>
            <a:ext cx="778664" cy="1438644"/>
          </a:xfrm>
          <a:prstGeom prst="straightConnector1">
            <a:avLst/>
          </a:prstGeom>
          <a:noFill/>
          <a:ln cap="flat" cmpd="sng" w="19050">
            <a:solidFill>
              <a:srgbClr val="929292"/>
            </a:solidFill>
            <a:prstDash val="solid"/>
            <a:round/>
            <a:headEnd len="sm" w="sm" type="none"/>
            <a:tailEnd len="sm" w="sm" type="none"/>
          </a:ln>
        </p:spPr>
      </p:cxnSp>
      <p:cxnSp>
        <p:nvCxnSpPr>
          <p:cNvPr id="549" name="Google Shape;549;p23"/>
          <p:cNvCxnSpPr/>
          <p:nvPr/>
        </p:nvCxnSpPr>
        <p:spPr>
          <a:xfrm>
            <a:off x="13698496" y="7046633"/>
            <a:ext cx="1680032" cy="0"/>
          </a:xfrm>
          <a:prstGeom prst="straightConnector1">
            <a:avLst/>
          </a:prstGeom>
          <a:noFill/>
          <a:ln cap="flat" cmpd="sng" w="19050">
            <a:solidFill>
              <a:srgbClr val="929292"/>
            </a:solidFill>
            <a:prstDash val="solid"/>
            <a:round/>
            <a:headEnd len="sm" w="sm" type="none"/>
            <a:tailEnd len="sm" w="sm" type="none"/>
          </a:ln>
        </p:spPr>
      </p:cxnSp>
      <p:cxnSp>
        <p:nvCxnSpPr>
          <p:cNvPr id="550" name="Google Shape;550;p23"/>
          <p:cNvCxnSpPr/>
          <p:nvPr/>
        </p:nvCxnSpPr>
        <p:spPr>
          <a:xfrm flipH="1">
            <a:off x="3765292" y="5359994"/>
            <a:ext cx="5415503" cy="247995"/>
          </a:xfrm>
          <a:prstGeom prst="straightConnector1">
            <a:avLst/>
          </a:prstGeom>
          <a:noFill/>
          <a:ln cap="flat" cmpd="sng" w="19050">
            <a:solidFill>
              <a:srgbClr val="929292"/>
            </a:solidFill>
            <a:prstDash val="solid"/>
            <a:round/>
            <a:headEnd len="sm" w="sm" type="none"/>
            <a:tailEnd len="sm" w="sm" type="none"/>
          </a:ln>
        </p:spPr>
      </p:cxnSp>
      <p:cxnSp>
        <p:nvCxnSpPr>
          <p:cNvPr id="551" name="Google Shape;551;p23"/>
          <p:cNvCxnSpPr/>
          <p:nvPr/>
        </p:nvCxnSpPr>
        <p:spPr>
          <a:xfrm>
            <a:off x="11155508" y="5359994"/>
            <a:ext cx="5210436" cy="1405238"/>
          </a:xfrm>
          <a:prstGeom prst="straightConnector1">
            <a:avLst/>
          </a:prstGeom>
          <a:noFill/>
          <a:ln cap="flat" cmpd="sng" w="19050">
            <a:solidFill>
              <a:srgbClr val="929292"/>
            </a:solidFill>
            <a:prstDash val="solid"/>
            <a:round/>
            <a:headEnd len="sm" w="sm" type="none"/>
            <a:tailEnd len="sm" w="sm" type="none"/>
          </a:ln>
        </p:spPr>
      </p:cxnSp>
      <p:cxnSp>
        <p:nvCxnSpPr>
          <p:cNvPr id="552" name="Google Shape;552;p23"/>
          <p:cNvCxnSpPr/>
          <p:nvPr/>
        </p:nvCxnSpPr>
        <p:spPr>
          <a:xfrm flipH="1">
            <a:off x="3765292" y="5359994"/>
            <a:ext cx="5415503" cy="1137083"/>
          </a:xfrm>
          <a:prstGeom prst="straightConnector1">
            <a:avLst/>
          </a:prstGeom>
          <a:noFill/>
          <a:ln cap="flat" cmpd="sng" w="19050">
            <a:solidFill>
              <a:srgbClr val="929292"/>
            </a:solidFill>
            <a:prstDash val="solid"/>
            <a:round/>
            <a:headEnd len="sm" w="sm" type="none"/>
            <a:tailEnd len="sm" w="sm" type="none"/>
          </a:ln>
        </p:spPr>
      </p:cxnSp>
      <p:cxnSp>
        <p:nvCxnSpPr>
          <p:cNvPr id="553" name="Google Shape;553;p23"/>
          <p:cNvCxnSpPr/>
          <p:nvPr/>
        </p:nvCxnSpPr>
        <p:spPr>
          <a:xfrm flipH="1" rot="10800000">
            <a:off x="11155508" y="3984031"/>
            <a:ext cx="328259" cy="1375963"/>
          </a:xfrm>
          <a:prstGeom prst="straightConnector1">
            <a:avLst/>
          </a:prstGeom>
          <a:noFill/>
          <a:ln cap="flat" cmpd="sng" w="19050">
            <a:solidFill>
              <a:srgbClr val="929292"/>
            </a:solidFill>
            <a:prstDash val="solid"/>
            <a:round/>
            <a:headEnd len="sm" w="sm" type="none"/>
            <a:tailEnd len="sm" w="sm" type="none"/>
          </a:ln>
        </p:spPr>
      </p:cxnSp>
      <p:grpSp>
        <p:nvGrpSpPr>
          <p:cNvPr id="554" name="Google Shape;554;p23"/>
          <p:cNvGrpSpPr/>
          <p:nvPr/>
        </p:nvGrpSpPr>
        <p:grpSpPr>
          <a:xfrm>
            <a:off x="13348892" y="3619114"/>
            <a:ext cx="1287148" cy="1541672"/>
            <a:chOff x="0" y="-57150"/>
            <a:chExt cx="6146131" cy="7361486"/>
          </a:xfrm>
        </p:grpSpPr>
        <p:sp>
          <p:nvSpPr>
            <p:cNvPr id="555" name="Google Shape;555;p23"/>
            <p:cNvSpPr/>
            <p:nvPr/>
          </p:nvSpPr>
          <p:spPr>
            <a:xfrm>
              <a:off x="0" y="0"/>
              <a:ext cx="6146131" cy="7202736"/>
            </a:xfrm>
            <a:custGeom>
              <a:rect b="b" l="l" r="r" t="t"/>
              <a:pathLst>
                <a:path extrusionOk="0" h="7202736" w="6146131">
                  <a:moveTo>
                    <a:pt x="0" y="0"/>
                  </a:moveTo>
                  <a:lnTo>
                    <a:pt x="6146131" y="0"/>
                  </a:lnTo>
                  <a:lnTo>
                    <a:pt x="6146131" y="7202736"/>
                  </a:lnTo>
                  <a:lnTo>
                    <a:pt x="0" y="7202736"/>
                  </a:lnTo>
                  <a:close/>
                </a:path>
              </a:pathLst>
            </a:custGeom>
            <a:solidFill>
              <a:srgbClr val="FDF9B4"/>
            </a:solidFill>
            <a:ln>
              <a:noFill/>
            </a:ln>
          </p:spPr>
        </p:sp>
        <p:sp>
          <p:nvSpPr>
            <p:cNvPr id="556" name="Google Shape;556;p23"/>
            <p:cNvSpPr/>
            <p:nvPr/>
          </p:nvSpPr>
          <p:spPr>
            <a:xfrm>
              <a:off x="0" y="0"/>
              <a:ext cx="6146131" cy="7304336"/>
            </a:xfrm>
            <a:custGeom>
              <a:rect b="b" l="l" r="r" t="t"/>
              <a:pathLst>
                <a:path extrusionOk="0" h="7304336" w="6146131">
                  <a:moveTo>
                    <a:pt x="0" y="7202736"/>
                  </a:moveTo>
                  <a:lnTo>
                    <a:pt x="6146131" y="7202736"/>
                  </a:lnTo>
                  <a:lnTo>
                    <a:pt x="6019131" y="7304336"/>
                  </a:lnTo>
                  <a:cubicBezTo>
                    <a:pt x="6019131" y="7304336"/>
                    <a:pt x="5028531" y="7228136"/>
                    <a:pt x="4926931" y="7228136"/>
                  </a:cubicBezTo>
                  <a:lnTo>
                    <a:pt x="1219200" y="7228136"/>
                  </a:lnTo>
                  <a:cubicBezTo>
                    <a:pt x="1117600" y="7228136"/>
                    <a:pt x="127000" y="7304336"/>
                    <a:pt x="127000" y="7304336"/>
                  </a:cubicBezTo>
                  <a:lnTo>
                    <a:pt x="0" y="7202736"/>
                  </a:lnTo>
                  <a:lnTo>
                    <a:pt x="0" y="0"/>
                  </a:lnTo>
                  <a:lnTo>
                    <a:pt x="6146131" y="0"/>
                  </a:lnTo>
                  <a:lnTo>
                    <a:pt x="6146131" y="7202736"/>
                  </a:lnTo>
                  <a:lnTo>
                    <a:pt x="12700" y="7202736"/>
                  </a:lnTo>
                  <a:lnTo>
                    <a:pt x="12700" y="7190036"/>
                  </a:lnTo>
                  <a:lnTo>
                    <a:pt x="6133431" y="7190036"/>
                  </a:lnTo>
                  <a:lnTo>
                    <a:pt x="6133431" y="12700"/>
                  </a:lnTo>
                  <a:lnTo>
                    <a:pt x="12700" y="12700"/>
                  </a:lnTo>
                  <a:lnTo>
                    <a:pt x="12700" y="7202736"/>
                  </a:lnTo>
                </a:path>
              </a:pathLst>
            </a:custGeom>
            <a:solidFill>
              <a:srgbClr val="394C60">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3"/>
            <p:cNvSpPr txBox="1"/>
            <p:nvPr/>
          </p:nvSpPr>
          <p:spPr>
            <a:xfrm>
              <a:off x="0" y="-57150"/>
              <a:ext cx="6146131" cy="7259887"/>
            </a:xfrm>
            <a:prstGeom prst="rect">
              <a:avLst/>
            </a:prstGeom>
            <a:noFill/>
            <a:ln>
              <a:noFill/>
            </a:ln>
          </p:spPr>
          <p:txBody>
            <a:bodyPr anchorCtr="0" anchor="t" bIns="56725" lIns="56725" spcFirstLastPara="1" rIns="56725" wrap="square" tIns="56725">
              <a:noAutofit/>
            </a:bodyPr>
            <a:lstStyle/>
            <a:p>
              <a:pPr indent="0" lvl="0" marL="0" marR="0" rtl="0" algn="l">
                <a:lnSpc>
                  <a:spcPct val="140010"/>
                </a:lnSpc>
                <a:spcBef>
                  <a:spcPts val="0"/>
                </a:spcBef>
                <a:spcAft>
                  <a:spcPts val="0"/>
                </a:spcAft>
                <a:buNone/>
              </a:pPr>
              <a:r>
                <a:rPr b="0" i="0" lang="en-US" sz="1942" u="none" cap="none" strike="noStrike">
                  <a:solidFill>
                    <a:srgbClr val="000001"/>
                  </a:solidFill>
                  <a:latin typeface="Arimo"/>
                  <a:ea typeface="Arimo"/>
                  <a:cs typeface="Arimo"/>
                  <a:sym typeface="Arimo"/>
                </a:rPr>
                <a:t>can just input the text and translate it</a:t>
              </a:r>
              <a:endParaRPr/>
            </a:p>
          </p:txBody>
        </p:sp>
      </p:grpSp>
      <p:grpSp>
        <p:nvGrpSpPr>
          <p:cNvPr id="558" name="Google Shape;558;p23"/>
          <p:cNvGrpSpPr/>
          <p:nvPr/>
        </p:nvGrpSpPr>
        <p:grpSpPr>
          <a:xfrm>
            <a:off x="3765292" y="7106365"/>
            <a:ext cx="1241347" cy="1618852"/>
            <a:chOff x="0" y="-47625"/>
            <a:chExt cx="5927432" cy="7730017"/>
          </a:xfrm>
        </p:grpSpPr>
        <p:sp>
          <p:nvSpPr>
            <p:cNvPr id="559" name="Google Shape;559;p23"/>
            <p:cNvSpPr/>
            <p:nvPr/>
          </p:nvSpPr>
          <p:spPr>
            <a:xfrm>
              <a:off x="0" y="0"/>
              <a:ext cx="5927432" cy="7580792"/>
            </a:xfrm>
            <a:custGeom>
              <a:rect b="b" l="l" r="r" t="t"/>
              <a:pathLst>
                <a:path extrusionOk="0" h="7580792" w="5927432">
                  <a:moveTo>
                    <a:pt x="0" y="0"/>
                  </a:moveTo>
                  <a:lnTo>
                    <a:pt x="5927432" y="0"/>
                  </a:lnTo>
                  <a:lnTo>
                    <a:pt x="5927432" y="7580792"/>
                  </a:lnTo>
                  <a:lnTo>
                    <a:pt x="0" y="7580792"/>
                  </a:lnTo>
                  <a:close/>
                </a:path>
              </a:pathLst>
            </a:custGeom>
            <a:solidFill>
              <a:srgbClr val="FDF9B4"/>
            </a:solidFill>
            <a:ln>
              <a:noFill/>
            </a:ln>
          </p:spPr>
        </p:sp>
        <p:sp>
          <p:nvSpPr>
            <p:cNvPr id="560" name="Google Shape;560;p23"/>
            <p:cNvSpPr/>
            <p:nvPr/>
          </p:nvSpPr>
          <p:spPr>
            <a:xfrm>
              <a:off x="0" y="0"/>
              <a:ext cx="5927432" cy="7682392"/>
            </a:xfrm>
            <a:custGeom>
              <a:rect b="b" l="l" r="r" t="t"/>
              <a:pathLst>
                <a:path extrusionOk="0" h="7682392" w="5927432">
                  <a:moveTo>
                    <a:pt x="0" y="7580792"/>
                  </a:moveTo>
                  <a:lnTo>
                    <a:pt x="5927432" y="7580792"/>
                  </a:lnTo>
                  <a:lnTo>
                    <a:pt x="5800432" y="7682392"/>
                  </a:lnTo>
                  <a:cubicBezTo>
                    <a:pt x="5800432" y="7682392"/>
                    <a:pt x="4809832" y="7606192"/>
                    <a:pt x="4708232" y="7606192"/>
                  </a:cubicBezTo>
                  <a:lnTo>
                    <a:pt x="1219200" y="7606192"/>
                  </a:lnTo>
                  <a:cubicBezTo>
                    <a:pt x="1117600" y="7606192"/>
                    <a:pt x="127000" y="7682392"/>
                    <a:pt x="127000" y="7682392"/>
                  </a:cubicBezTo>
                  <a:lnTo>
                    <a:pt x="0" y="7580792"/>
                  </a:lnTo>
                  <a:lnTo>
                    <a:pt x="0" y="0"/>
                  </a:lnTo>
                  <a:lnTo>
                    <a:pt x="5927432" y="0"/>
                  </a:lnTo>
                  <a:lnTo>
                    <a:pt x="5927432" y="7580792"/>
                  </a:lnTo>
                  <a:lnTo>
                    <a:pt x="12700" y="7580792"/>
                  </a:lnTo>
                  <a:lnTo>
                    <a:pt x="12700" y="7568092"/>
                  </a:lnTo>
                  <a:lnTo>
                    <a:pt x="5914732" y="7568092"/>
                  </a:lnTo>
                  <a:lnTo>
                    <a:pt x="5914732" y="12700"/>
                  </a:lnTo>
                  <a:lnTo>
                    <a:pt x="12700" y="12700"/>
                  </a:lnTo>
                  <a:lnTo>
                    <a:pt x="12700" y="7580792"/>
                  </a:lnTo>
                </a:path>
              </a:pathLst>
            </a:custGeom>
            <a:solidFill>
              <a:srgbClr val="394C60">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3"/>
            <p:cNvSpPr txBox="1"/>
            <p:nvPr/>
          </p:nvSpPr>
          <p:spPr>
            <a:xfrm>
              <a:off x="0" y="-47625"/>
              <a:ext cx="5927432" cy="7628417"/>
            </a:xfrm>
            <a:prstGeom prst="rect">
              <a:avLst/>
            </a:prstGeom>
            <a:noFill/>
            <a:ln>
              <a:noFill/>
            </a:ln>
          </p:spPr>
          <p:txBody>
            <a:bodyPr anchorCtr="0" anchor="t" bIns="56725" lIns="56725" spcFirstLastPara="1" rIns="56725" wrap="square" tIns="56725">
              <a:noAutofit/>
            </a:bodyPr>
            <a:lstStyle/>
            <a:p>
              <a:pPr indent="0" lvl="0" marL="0" marR="0" rtl="0" algn="l">
                <a:lnSpc>
                  <a:spcPct val="140038"/>
                </a:lnSpc>
                <a:spcBef>
                  <a:spcPts val="0"/>
                </a:spcBef>
                <a:spcAft>
                  <a:spcPts val="0"/>
                </a:spcAft>
                <a:buNone/>
              </a:pPr>
              <a:r>
                <a:rPr b="0" i="0" lang="en-US" sz="2053" u="none" cap="none" strike="noStrike">
                  <a:solidFill>
                    <a:srgbClr val="000001"/>
                  </a:solidFill>
                  <a:latin typeface="Arimo"/>
                  <a:ea typeface="Arimo"/>
                  <a:cs typeface="Arimo"/>
                  <a:sym typeface="Arimo"/>
                </a:rPr>
                <a:t>two option like try or uplpad</a:t>
              </a:r>
              <a:endParaRPr/>
            </a:p>
          </p:txBody>
        </p:sp>
      </p:grpSp>
      <p:grpSp>
        <p:nvGrpSpPr>
          <p:cNvPr id="562" name="Google Shape;562;p23"/>
          <p:cNvGrpSpPr/>
          <p:nvPr/>
        </p:nvGrpSpPr>
        <p:grpSpPr>
          <a:xfrm>
            <a:off x="15211497" y="7803720"/>
            <a:ext cx="1287148" cy="1540422"/>
            <a:chOff x="0" y="-47625"/>
            <a:chExt cx="6146131" cy="7355512"/>
          </a:xfrm>
        </p:grpSpPr>
        <p:sp>
          <p:nvSpPr>
            <p:cNvPr id="563" name="Google Shape;563;p23"/>
            <p:cNvSpPr/>
            <p:nvPr/>
          </p:nvSpPr>
          <p:spPr>
            <a:xfrm>
              <a:off x="0" y="0"/>
              <a:ext cx="6146131" cy="7206287"/>
            </a:xfrm>
            <a:custGeom>
              <a:rect b="b" l="l" r="r" t="t"/>
              <a:pathLst>
                <a:path extrusionOk="0" h="7206287" w="6146131">
                  <a:moveTo>
                    <a:pt x="0" y="0"/>
                  </a:moveTo>
                  <a:lnTo>
                    <a:pt x="6146131" y="0"/>
                  </a:lnTo>
                  <a:lnTo>
                    <a:pt x="6146131" y="7206287"/>
                  </a:lnTo>
                  <a:lnTo>
                    <a:pt x="0" y="7206287"/>
                  </a:lnTo>
                  <a:close/>
                </a:path>
              </a:pathLst>
            </a:custGeom>
            <a:solidFill>
              <a:srgbClr val="FDF9B4"/>
            </a:solidFill>
            <a:ln>
              <a:noFill/>
            </a:ln>
          </p:spPr>
        </p:sp>
        <p:sp>
          <p:nvSpPr>
            <p:cNvPr id="564" name="Google Shape;564;p23"/>
            <p:cNvSpPr/>
            <p:nvPr/>
          </p:nvSpPr>
          <p:spPr>
            <a:xfrm>
              <a:off x="0" y="0"/>
              <a:ext cx="6146131" cy="7307887"/>
            </a:xfrm>
            <a:custGeom>
              <a:rect b="b" l="l" r="r" t="t"/>
              <a:pathLst>
                <a:path extrusionOk="0" h="7307887" w="6146131">
                  <a:moveTo>
                    <a:pt x="0" y="7206287"/>
                  </a:moveTo>
                  <a:lnTo>
                    <a:pt x="6146131" y="7206287"/>
                  </a:lnTo>
                  <a:lnTo>
                    <a:pt x="6019131" y="7307887"/>
                  </a:lnTo>
                  <a:cubicBezTo>
                    <a:pt x="6019131" y="7307887"/>
                    <a:pt x="5028531" y="7231687"/>
                    <a:pt x="4926931" y="7231687"/>
                  </a:cubicBezTo>
                  <a:lnTo>
                    <a:pt x="1219200" y="7231687"/>
                  </a:lnTo>
                  <a:cubicBezTo>
                    <a:pt x="1117600" y="7231687"/>
                    <a:pt x="127000" y="7307887"/>
                    <a:pt x="127000" y="7307887"/>
                  </a:cubicBezTo>
                  <a:lnTo>
                    <a:pt x="0" y="7206287"/>
                  </a:lnTo>
                  <a:lnTo>
                    <a:pt x="0" y="0"/>
                  </a:lnTo>
                  <a:lnTo>
                    <a:pt x="6146131" y="0"/>
                  </a:lnTo>
                  <a:lnTo>
                    <a:pt x="6146131" y="7206287"/>
                  </a:lnTo>
                  <a:lnTo>
                    <a:pt x="12700" y="7206287"/>
                  </a:lnTo>
                  <a:lnTo>
                    <a:pt x="12700" y="7193587"/>
                  </a:lnTo>
                  <a:lnTo>
                    <a:pt x="6133431" y="7193587"/>
                  </a:lnTo>
                  <a:lnTo>
                    <a:pt x="6133431" y="12700"/>
                  </a:lnTo>
                  <a:lnTo>
                    <a:pt x="12700" y="12700"/>
                  </a:lnTo>
                  <a:lnTo>
                    <a:pt x="12700" y="7206287"/>
                  </a:lnTo>
                </a:path>
              </a:pathLst>
            </a:custGeom>
            <a:solidFill>
              <a:srgbClr val="394C60">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3"/>
            <p:cNvSpPr txBox="1"/>
            <p:nvPr/>
          </p:nvSpPr>
          <p:spPr>
            <a:xfrm>
              <a:off x="0" y="-47625"/>
              <a:ext cx="6146131" cy="7253912"/>
            </a:xfrm>
            <a:prstGeom prst="rect">
              <a:avLst/>
            </a:prstGeom>
            <a:noFill/>
            <a:ln>
              <a:noFill/>
            </a:ln>
          </p:spPr>
          <p:txBody>
            <a:bodyPr anchorCtr="0" anchor="t" bIns="56725" lIns="56725" spcFirstLastPara="1" rIns="56725" wrap="square" tIns="56725">
              <a:noAutofit/>
            </a:bodyPr>
            <a:lstStyle/>
            <a:p>
              <a:pPr indent="0" lvl="0" marL="0" marR="0" rtl="0" algn="l">
                <a:lnSpc>
                  <a:spcPct val="140000"/>
                </a:lnSpc>
                <a:spcBef>
                  <a:spcPts val="0"/>
                </a:spcBef>
                <a:spcAft>
                  <a:spcPts val="0"/>
                </a:spcAft>
                <a:buNone/>
              </a:pPr>
              <a:r>
                <a:rPr b="0" i="0" lang="en-US" sz="1970" u="none" cap="none" strike="noStrike">
                  <a:solidFill>
                    <a:srgbClr val="000001"/>
                  </a:solidFill>
                  <a:latin typeface="Arimo"/>
                  <a:ea typeface="Arimo"/>
                  <a:cs typeface="Arimo"/>
                  <a:sym typeface="Arimo"/>
                </a:rPr>
                <a:t>after extract the text it will translate </a:t>
              </a:r>
              <a:endParaRPr/>
            </a:p>
          </p:txBody>
        </p:sp>
      </p:grpSp>
      <p:grpSp>
        <p:nvGrpSpPr>
          <p:cNvPr id="566" name="Google Shape;566;p23"/>
          <p:cNvGrpSpPr/>
          <p:nvPr/>
        </p:nvGrpSpPr>
        <p:grpSpPr>
          <a:xfrm>
            <a:off x="806708" y="303286"/>
            <a:ext cx="4571325" cy="3751365"/>
            <a:chOff x="0" y="-47625"/>
            <a:chExt cx="6095100" cy="5001819"/>
          </a:xfrm>
        </p:grpSpPr>
        <p:sp>
          <p:nvSpPr>
            <p:cNvPr id="567" name="Google Shape;567;p23"/>
            <p:cNvSpPr txBox="1"/>
            <p:nvPr/>
          </p:nvSpPr>
          <p:spPr>
            <a:xfrm>
              <a:off x="0" y="2163262"/>
              <a:ext cx="6080365" cy="2790932"/>
            </a:xfrm>
            <a:prstGeom prst="rect">
              <a:avLst/>
            </a:prstGeom>
            <a:noFill/>
            <a:ln>
              <a:noFill/>
            </a:ln>
          </p:spPr>
          <p:txBody>
            <a:bodyPr anchorCtr="0" anchor="t" bIns="0" lIns="0" spcFirstLastPara="1" rIns="0" wrap="square" tIns="0">
              <a:spAutoFit/>
            </a:bodyPr>
            <a:lstStyle/>
            <a:p>
              <a:pPr indent="0" lvl="0" marL="0" marR="0" rtl="0" algn="l">
                <a:lnSpc>
                  <a:spcPct val="140050"/>
                </a:lnSpc>
                <a:spcBef>
                  <a:spcPts val="0"/>
                </a:spcBef>
                <a:spcAft>
                  <a:spcPts val="0"/>
                </a:spcAft>
                <a:buNone/>
              </a:pPr>
              <a:r>
                <a:rPr b="0" i="0" lang="en-US" sz="2382" u="none" cap="none" strike="noStrike">
                  <a:solidFill>
                    <a:srgbClr val="000001"/>
                  </a:solidFill>
                  <a:latin typeface="Inter"/>
                  <a:ea typeface="Inter"/>
                  <a:cs typeface="Inter"/>
                  <a:sym typeface="Inter"/>
                </a:rPr>
                <a:t>A mind map is a diagram that organises information visually. It shows the relationships between pieces of a whole project .</a:t>
              </a:r>
              <a:endParaRPr/>
            </a:p>
          </p:txBody>
        </p:sp>
        <p:sp>
          <p:nvSpPr>
            <p:cNvPr id="568" name="Google Shape;568;p23"/>
            <p:cNvSpPr txBox="1"/>
            <p:nvPr/>
          </p:nvSpPr>
          <p:spPr>
            <a:xfrm>
              <a:off x="0" y="-47625"/>
              <a:ext cx="6095100" cy="1621314"/>
            </a:xfrm>
            <a:prstGeom prst="rect">
              <a:avLst/>
            </a:prstGeom>
            <a:noFill/>
            <a:ln>
              <a:noFill/>
            </a:ln>
          </p:spPr>
          <p:txBody>
            <a:bodyPr anchorCtr="0" anchor="t" bIns="0" lIns="0" spcFirstLastPara="1" rIns="0" wrap="square" tIns="0">
              <a:spAutoFit/>
            </a:bodyPr>
            <a:lstStyle/>
            <a:p>
              <a:pPr indent="0" lvl="0" marL="0" marR="0" rtl="0" algn="l">
                <a:lnSpc>
                  <a:spcPct val="125029"/>
                </a:lnSpc>
                <a:spcBef>
                  <a:spcPts val="0"/>
                </a:spcBef>
                <a:spcAft>
                  <a:spcPts val="0"/>
                </a:spcAft>
                <a:buNone/>
              </a:pPr>
              <a:r>
                <a:rPr b="1" i="0" lang="en-US" sz="7719" u="none" cap="none" strike="noStrike">
                  <a:solidFill>
                    <a:srgbClr val="000001"/>
                  </a:solidFill>
                  <a:latin typeface="Arial"/>
                  <a:ea typeface="Arial"/>
                  <a:cs typeface="Arial"/>
                  <a:sym typeface="Arial"/>
                </a:rPr>
                <a:t>Streamlit  </a:t>
              </a:r>
              <a:endParaRPr/>
            </a:p>
          </p:txBody>
        </p:sp>
      </p:grpSp>
      <p:sp>
        <p:nvSpPr>
          <p:cNvPr id="569" name="Google Shape;569;p23"/>
          <p:cNvSpPr txBox="1"/>
          <p:nvPr/>
        </p:nvSpPr>
        <p:spPr>
          <a:xfrm>
            <a:off x="5409982" y="868815"/>
            <a:ext cx="2217613" cy="291196"/>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b="1" i="0" lang="en-US" sz="1748" u="none" cap="none" strike="noStrike">
                <a:solidFill>
                  <a:srgbClr val="000000"/>
                </a:solidFill>
                <a:latin typeface="Arial"/>
                <a:ea typeface="Arial"/>
                <a:cs typeface="Arial"/>
                <a:sym typeface="Arial"/>
              </a:rPr>
              <a:t>Project Architecture</a:t>
            </a:r>
            <a:endParaRPr/>
          </a:p>
        </p:txBody>
      </p:sp>
      <p:sp>
        <p:nvSpPr>
          <p:cNvPr id="570" name="Google Shape;570;p23"/>
          <p:cNvSpPr/>
          <p:nvPr/>
        </p:nvSpPr>
        <p:spPr>
          <a:xfrm>
            <a:off x="15978705" y="528113"/>
            <a:ext cx="1374654" cy="1263795"/>
          </a:xfrm>
          <a:custGeom>
            <a:rect b="b" l="l" r="r" t="t"/>
            <a:pathLst>
              <a:path extrusionOk="0" h="1263795" w="1374654">
                <a:moveTo>
                  <a:pt x="0" y="0"/>
                </a:moveTo>
                <a:lnTo>
                  <a:pt x="1374655" y="0"/>
                </a:lnTo>
                <a:lnTo>
                  <a:pt x="1374655" y="1263795"/>
                </a:lnTo>
                <a:lnTo>
                  <a:pt x="0" y="1263795"/>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03B"/>
        </a:solidFill>
      </p:bgPr>
    </p:bg>
    <p:spTree>
      <p:nvGrpSpPr>
        <p:cNvPr id="574" name="Shape 574"/>
        <p:cNvGrpSpPr/>
        <p:nvPr/>
      </p:nvGrpSpPr>
      <p:grpSpPr>
        <a:xfrm>
          <a:off x="0" y="0"/>
          <a:ext cx="0" cy="0"/>
          <a:chOff x="0" y="0"/>
          <a:chExt cx="0" cy="0"/>
        </a:xfrm>
      </p:grpSpPr>
      <p:sp>
        <p:nvSpPr>
          <p:cNvPr id="575" name="Google Shape;575;p24"/>
          <p:cNvSpPr/>
          <p:nvPr/>
        </p:nvSpPr>
        <p:spPr>
          <a:xfrm>
            <a:off x="1144520" y="1572636"/>
            <a:ext cx="6677848" cy="4104060"/>
          </a:xfrm>
          <a:custGeom>
            <a:rect b="b" l="l" r="r" t="t"/>
            <a:pathLst>
              <a:path extrusionOk="0" h="4104060" w="6677848">
                <a:moveTo>
                  <a:pt x="0" y="0"/>
                </a:moveTo>
                <a:lnTo>
                  <a:pt x="6677848" y="0"/>
                </a:lnTo>
                <a:lnTo>
                  <a:pt x="6677848" y="4104060"/>
                </a:lnTo>
                <a:lnTo>
                  <a:pt x="0" y="4104060"/>
                </a:lnTo>
                <a:lnTo>
                  <a:pt x="0" y="0"/>
                </a:lnTo>
                <a:close/>
              </a:path>
            </a:pathLst>
          </a:custGeom>
          <a:blipFill rotWithShape="1">
            <a:blip r:embed="rId3">
              <a:alphaModFix/>
            </a:blip>
            <a:stretch>
              <a:fillRect b="0" l="0" r="-12277" t="-640"/>
            </a:stretch>
          </a:blipFill>
          <a:ln>
            <a:noFill/>
          </a:ln>
        </p:spPr>
      </p:sp>
      <p:sp>
        <p:nvSpPr>
          <p:cNvPr id="576" name="Google Shape;576;p24"/>
          <p:cNvSpPr/>
          <p:nvPr/>
        </p:nvSpPr>
        <p:spPr>
          <a:xfrm>
            <a:off x="10979312" y="1687195"/>
            <a:ext cx="6393239" cy="3874942"/>
          </a:xfrm>
          <a:custGeom>
            <a:rect b="b" l="l" r="r" t="t"/>
            <a:pathLst>
              <a:path extrusionOk="0" h="3874942" w="6393239">
                <a:moveTo>
                  <a:pt x="0" y="0"/>
                </a:moveTo>
                <a:lnTo>
                  <a:pt x="6393239" y="0"/>
                </a:lnTo>
                <a:lnTo>
                  <a:pt x="6393239" y="3874942"/>
                </a:lnTo>
                <a:lnTo>
                  <a:pt x="0" y="3874942"/>
                </a:lnTo>
                <a:lnTo>
                  <a:pt x="0" y="0"/>
                </a:lnTo>
                <a:close/>
              </a:path>
            </a:pathLst>
          </a:custGeom>
          <a:blipFill rotWithShape="1">
            <a:blip r:embed="rId4">
              <a:alphaModFix/>
            </a:blip>
            <a:stretch>
              <a:fillRect b="-3949" l="0" r="-3683" t="-2872"/>
            </a:stretch>
          </a:blipFill>
          <a:ln>
            <a:noFill/>
          </a:ln>
        </p:spPr>
      </p:sp>
      <p:sp>
        <p:nvSpPr>
          <p:cNvPr id="577" name="Google Shape;577;p24"/>
          <p:cNvSpPr/>
          <p:nvPr/>
        </p:nvSpPr>
        <p:spPr>
          <a:xfrm>
            <a:off x="1028700" y="6254415"/>
            <a:ext cx="6793668" cy="3333446"/>
          </a:xfrm>
          <a:custGeom>
            <a:rect b="b" l="l" r="r" t="t"/>
            <a:pathLst>
              <a:path extrusionOk="0" h="3333446" w="6793668">
                <a:moveTo>
                  <a:pt x="0" y="0"/>
                </a:moveTo>
                <a:lnTo>
                  <a:pt x="6793668" y="0"/>
                </a:lnTo>
                <a:lnTo>
                  <a:pt x="6793668" y="3333446"/>
                </a:lnTo>
                <a:lnTo>
                  <a:pt x="0" y="3333446"/>
                </a:lnTo>
                <a:lnTo>
                  <a:pt x="0" y="0"/>
                </a:lnTo>
                <a:close/>
              </a:path>
            </a:pathLst>
          </a:custGeom>
          <a:blipFill rotWithShape="1">
            <a:blip r:embed="rId5">
              <a:alphaModFix/>
            </a:blip>
            <a:stretch>
              <a:fillRect b="0" l="0" r="0" t="0"/>
            </a:stretch>
          </a:blipFill>
          <a:ln>
            <a:noFill/>
          </a:ln>
        </p:spPr>
      </p:sp>
      <p:sp>
        <p:nvSpPr>
          <p:cNvPr id="578" name="Google Shape;578;p24"/>
          <p:cNvSpPr/>
          <p:nvPr/>
        </p:nvSpPr>
        <p:spPr>
          <a:xfrm>
            <a:off x="10866061" y="6136780"/>
            <a:ext cx="6393239" cy="3568716"/>
          </a:xfrm>
          <a:custGeom>
            <a:rect b="b" l="l" r="r" t="t"/>
            <a:pathLst>
              <a:path extrusionOk="0" h="3568716" w="6393239">
                <a:moveTo>
                  <a:pt x="0" y="0"/>
                </a:moveTo>
                <a:lnTo>
                  <a:pt x="6393239" y="0"/>
                </a:lnTo>
                <a:lnTo>
                  <a:pt x="6393239" y="3568716"/>
                </a:lnTo>
                <a:lnTo>
                  <a:pt x="0" y="3568716"/>
                </a:lnTo>
                <a:lnTo>
                  <a:pt x="0" y="0"/>
                </a:lnTo>
                <a:close/>
              </a:path>
            </a:pathLst>
          </a:custGeom>
          <a:blipFill rotWithShape="1">
            <a:blip r:embed="rId6">
              <a:alphaModFix/>
            </a:blip>
            <a:stretch>
              <a:fillRect b="-135787" l="0" r="0" t="0"/>
            </a:stretch>
          </a:blipFill>
          <a:ln>
            <a:noFill/>
          </a:ln>
        </p:spPr>
      </p:sp>
      <p:grpSp>
        <p:nvGrpSpPr>
          <p:cNvPr id="579" name="Google Shape;579;p24"/>
          <p:cNvGrpSpPr/>
          <p:nvPr/>
        </p:nvGrpSpPr>
        <p:grpSpPr>
          <a:xfrm>
            <a:off x="7325839" y="4657052"/>
            <a:ext cx="3653471" cy="1791249"/>
            <a:chOff x="22868" y="131375"/>
            <a:chExt cx="4871296" cy="2388333"/>
          </a:xfrm>
        </p:grpSpPr>
        <p:sp>
          <p:nvSpPr>
            <p:cNvPr id="580" name="Google Shape;580;p24"/>
            <p:cNvSpPr txBox="1"/>
            <p:nvPr/>
          </p:nvSpPr>
          <p:spPr>
            <a:xfrm rot="-592460">
              <a:off x="97708" y="521824"/>
              <a:ext cx="4663870" cy="1275719"/>
            </a:xfrm>
            <a:prstGeom prst="rect">
              <a:avLst/>
            </a:prstGeom>
            <a:noFill/>
            <a:ln>
              <a:noFill/>
            </a:ln>
          </p:spPr>
          <p:txBody>
            <a:bodyPr anchorCtr="0" anchor="t" bIns="0" lIns="0" spcFirstLastPara="1" rIns="0" wrap="square" tIns="0">
              <a:spAutoFit/>
            </a:bodyPr>
            <a:lstStyle/>
            <a:p>
              <a:pPr indent="0" lvl="0" marL="0" marR="0" rtl="0" algn="ctr">
                <a:lnSpc>
                  <a:spcPct val="100014"/>
                </a:lnSpc>
                <a:spcBef>
                  <a:spcPts val="0"/>
                </a:spcBef>
                <a:spcAft>
                  <a:spcPts val="0"/>
                </a:spcAft>
                <a:buNone/>
              </a:pPr>
              <a:r>
                <a:rPr b="0" i="0" lang="en-US" sz="6962" u="none" cap="none" strike="noStrike">
                  <a:solidFill>
                    <a:srgbClr val="F6F3E4"/>
                  </a:solidFill>
                  <a:latin typeface="Arial"/>
                  <a:ea typeface="Arial"/>
                  <a:cs typeface="Arial"/>
                  <a:sym typeface="Arial"/>
                </a:rPr>
                <a:t>Interface</a:t>
              </a:r>
              <a:endParaRPr/>
            </a:p>
          </p:txBody>
        </p:sp>
        <p:sp>
          <p:nvSpPr>
            <p:cNvPr id="581" name="Google Shape;581;p24"/>
            <p:cNvSpPr txBox="1"/>
            <p:nvPr/>
          </p:nvSpPr>
          <p:spPr>
            <a:xfrm rot="-515361">
              <a:off x="598421" y="1052976"/>
              <a:ext cx="4233073" cy="1157113"/>
            </a:xfrm>
            <a:prstGeom prst="rect">
              <a:avLst/>
            </a:prstGeom>
            <a:noFill/>
            <a:ln>
              <a:noFill/>
            </a:ln>
          </p:spPr>
          <p:txBody>
            <a:bodyPr anchorCtr="0" anchor="t" bIns="0" lIns="0" spcFirstLastPara="1" rIns="0" wrap="square" tIns="0">
              <a:spAutoFit/>
            </a:bodyPr>
            <a:lstStyle/>
            <a:p>
              <a:pPr indent="0" lvl="0" marL="0" marR="0" rtl="0" algn="ctr">
                <a:lnSpc>
                  <a:spcPct val="348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82" name="Google Shape;582;p24"/>
          <p:cNvSpPr/>
          <p:nvPr/>
        </p:nvSpPr>
        <p:spPr>
          <a:xfrm>
            <a:off x="1028700" y="308841"/>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586" name="Shape 586"/>
        <p:cNvGrpSpPr/>
        <p:nvPr/>
      </p:nvGrpSpPr>
      <p:grpSpPr>
        <a:xfrm>
          <a:off x="0" y="0"/>
          <a:ext cx="0" cy="0"/>
          <a:chOff x="0" y="0"/>
          <a:chExt cx="0" cy="0"/>
        </a:xfrm>
      </p:grpSpPr>
      <p:grpSp>
        <p:nvGrpSpPr>
          <p:cNvPr id="587" name="Google Shape;587;p25"/>
          <p:cNvGrpSpPr/>
          <p:nvPr/>
        </p:nvGrpSpPr>
        <p:grpSpPr>
          <a:xfrm>
            <a:off x="1028700" y="2831875"/>
            <a:ext cx="6513454" cy="1919074"/>
            <a:chOff x="0" y="-9525"/>
            <a:chExt cx="6636900" cy="2558765"/>
          </a:xfrm>
        </p:grpSpPr>
        <p:sp>
          <p:nvSpPr>
            <p:cNvPr id="588" name="Google Shape;588;p25"/>
            <p:cNvSpPr txBox="1"/>
            <p:nvPr/>
          </p:nvSpPr>
          <p:spPr>
            <a:xfrm>
              <a:off x="0" y="-9525"/>
              <a:ext cx="6636900" cy="1436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01003B"/>
                  </a:solidFill>
                  <a:latin typeface="Ultra"/>
                  <a:ea typeface="Ultra"/>
                  <a:cs typeface="Ultra"/>
                  <a:sym typeface="Ultra"/>
                </a:rPr>
                <a:t>Challenges</a:t>
              </a:r>
              <a:endParaRPr/>
            </a:p>
          </p:txBody>
        </p:sp>
        <p:sp>
          <p:nvSpPr>
            <p:cNvPr id="589" name="Google Shape;589;p25"/>
            <p:cNvSpPr txBox="1"/>
            <p:nvPr/>
          </p:nvSpPr>
          <p:spPr>
            <a:xfrm>
              <a:off x="0" y="1974740"/>
              <a:ext cx="6009300" cy="574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800" u="none" cap="none" strike="noStrike">
                  <a:solidFill>
                    <a:srgbClr val="01003B"/>
                  </a:solidFill>
                  <a:latin typeface="IBM Plex Sans"/>
                  <a:ea typeface="IBM Plex Sans"/>
                  <a:cs typeface="IBM Plex Sans"/>
                  <a:sym typeface="IBM Plex Sans"/>
                </a:rPr>
                <a:t>that we faced and solved. </a:t>
              </a:r>
              <a:endParaRPr/>
            </a:p>
          </p:txBody>
        </p:sp>
      </p:grpSp>
      <p:graphicFrame>
        <p:nvGraphicFramePr>
          <p:cNvPr id="590" name="Google Shape;590;p25"/>
          <p:cNvGraphicFramePr/>
          <p:nvPr/>
        </p:nvGraphicFramePr>
        <p:xfrm>
          <a:off x="7271779" y="2077232"/>
          <a:ext cx="3000000" cy="3000000"/>
        </p:xfrm>
        <a:graphic>
          <a:graphicData uri="http://schemas.openxmlformats.org/drawingml/2006/table">
            <a:tbl>
              <a:tblPr>
                <a:noFill/>
                <a:tableStyleId>{E94FB89C-90FD-40C7-B885-44AF8FAC56D6}</a:tableStyleId>
              </a:tblPr>
              <a:tblGrid>
                <a:gridCol w="3019350"/>
                <a:gridCol w="7286100"/>
              </a:tblGrid>
              <a:tr h="1805775">
                <a:tc>
                  <a:txBody>
                    <a:bodyPr/>
                    <a:lstStyle/>
                    <a:p>
                      <a:pPr indent="0" lvl="0" marL="0" marR="0" rtl="0" algn="ctr">
                        <a:lnSpc>
                          <a:spcPct val="140020"/>
                        </a:lnSpc>
                        <a:spcBef>
                          <a:spcPts val="0"/>
                        </a:spcBef>
                        <a:spcAft>
                          <a:spcPts val="0"/>
                        </a:spcAft>
                        <a:buNone/>
                      </a:pPr>
                      <a:r>
                        <a:rPr b="1" lang="en-US" sz="1999" u="none" cap="none" strike="noStrike">
                          <a:solidFill>
                            <a:srgbClr val="2667FF"/>
                          </a:solidFill>
                          <a:latin typeface="Ultra"/>
                          <a:ea typeface="Ultra"/>
                          <a:cs typeface="Ultra"/>
                          <a:sym typeface="Ultra"/>
                        </a:rPr>
                        <a:t>Dataset </a:t>
                      </a:r>
                      <a:endParaRPr sz="1100" u="none" cap="none" strike="noStrike"/>
                    </a:p>
                  </a:txBody>
                  <a:tcPr marT="190500" marB="190500" marR="190500" marL="190500" anchor="ctr">
                    <a:lnL cap="flat" cmpd="sng" w="9525">
                      <a:solidFill>
                        <a:srgbClr val="01003B"/>
                      </a:solidFill>
                      <a:prstDash val="solid"/>
                      <a:round/>
                      <a:headEnd len="sm" w="sm" type="none"/>
                      <a:tailEnd len="sm" w="sm" type="none"/>
                    </a:lnL>
                    <a:lnR cap="flat" cmpd="sng" w="9525">
                      <a:solidFill>
                        <a:srgbClr val="01003B"/>
                      </a:solidFill>
                      <a:prstDash val="solid"/>
                      <a:round/>
                      <a:headEnd len="sm" w="sm" type="none"/>
                      <a:tailEnd len="sm" w="sm" type="none"/>
                    </a:lnR>
                    <a:lnT cap="flat" cmpd="sng" w="9525">
                      <a:solidFill>
                        <a:srgbClr val="01003B"/>
                      </a:solidFill>
                      <a:prstDash val="solid"/>
                      <a:round/>
                      <a:headEnd len="sm" w="sm" type="none"/>
                      <a:tailEnd len="sm" w="sm" type="none"/>
                    </a:lnT>
                    <a:lnB cap="flat" cmpd="sng" w="9525">
                      <a:solidFill>
                        <a:srgbClr val="01003B"/>
                      </a:solidFill>
                      <a:prstDash val="solid"/>
                      <a:round/>
                      <a:headEnd len="sm" w="sm" type="none"/>
                      <a:tailEnd len="sm" w="sm" type="none"/>
                    </a:lnB>
                    <a:solidFill>
                      <a:srgbClr val="F8F8F8"/>
                    </a:solidFill>
                  </a:tcPr>
                </a:tc>
                <a:tc>
                  <a:txBody>
                    <a:bodyPr/>
                    <a:lstStyle/>
                    <a:p>
                      <a:pPr indent="0" lvl="0" marL="0" marR="0" rtl="0" algn="ctr">
                        <a:lnSpc>
                          <a:spcPct val="140022"/>
                        </a:lnSpc>
                        <a:spcBef>
                          <a:spcPts val="0"/>
                        </a:spcBef>
                        <a:spcAft>
                          <a:spcPts val="0"/>
                        </a:spcAft>
                        <a:buNone/>
                      </a:pPr>
                      <a:r>
                        <a:rPr lang="en-US" sz="1799" u="none" cap="none" strike="noStrike">
                          <a:solidFill>
                            <a:srgbClr val="01003B"/>
                          </a:solidFill>
                          <a:latin typeface="Arial"/>
                          <a:ea typeface="Arial"/>
                          <a:cs typeface="Arial"/>
                          <a:sym typeface="Arial"/>
                        </a:rPr>
                        <a:t>difficult to get dataset suitable for the model that can fit the gpu time</a:t>
                      </a:r>
                      <a:endParaRPr sz="1100" u="none" cap="none" strike="noStrike"/>
                    </a:p>
                  </a:txBody>
                  <a:tcPr marT="190500" marB="190500" marR="190500" marL="190500" anchor="ctr">
                    <a:lnL cap="flat" cmpd="sng" w="9525">
                      <a:solidFill>
                        <a:srgbClr val="01003B"/>
                      </a:solidFill>
                      <a:prstDash val="solid"/>
                      <a:round/>
                      <a:headEnd len="sm" w="sm" type="none"/>
                      <a:tailEnd len="sm" w="sm" type="none"/>
                    </a:lnL>
                    <a:lnR cap="flat" cmpd="sng" w="9525">
                      <a:solidFill>
                        <a:srgbClr val="01003B"/>
                      </a:solidFill>
                      <a:prstDash val="solid"/>
                      <a:round/>
                      <a:headEnd len="sm" w="sm" type="none"/>
                      <a:tailEnd len="sm" w="sm" type="none"/>
                    </a:lnR>
                    <a:lnT cap="flat" cmpd="sng" w="9525">
                      <a:solidFill>
                        <a:srgbClr val="01003B"/>
                      </a:solidFill>
                      <a:prstDash val="solid"/>
                      <a:round/>
                      <a:headEnd len="sm" w="sm" type="none"/>
                      <a:tailEnd len="sm" w="sm" type="none"/>
                    </a:lnT>
                    <a:lnB cap="flat" cmpd="sng" w="9525">
                      <a:solidFill>
                        <a:srgbClr val="01003B"/>
                      </a:solidFill>
                      <a:prstDash val="solid"/>
                      <a:round/>
                      <a:headEnd len="sm" w="sm" type="none"/>
                      <a:tailEnd len="sm" w="sm" type="none"/>
                    </a:lnB>
                  </a:tcPr>
                </a:tc>
              </a:tr>
              <a:tr h="1760300">
                <a:tc>
                  <a:txBody>
                    <a:bodyPr/>
                    <a:lstStyle/>
                    <a:p>
                      <a:pPr indent="0" lvl="0" marL="0" marR="0" rtl="0" algn="ctr">
                        <a:lnSpc>
                          <a:spcPct val="140020"/>
                        </a:lnSpc>
                        <a:spcBef>
                          <a:spcPts val="0"/>
                        </a:spcBef>
                        <a:spcAft>
                          <a:spcPts val="0"/>
                        </a:spcAft>
                        <a:buNone/>
                      </a:pPr>
                      <a:r>
                        <a:rPr b="1" lang="en-US" sz="1999" u="none" cap="none" strike="noStrike">
                          <a:solidFill>
                            <a:srgbClr val="2667FF"/>
                          </a:solidFill>
                          <a:latin typeface="Ultra"/>
                          <a:ea typeface="Ultra"/>
                          <a:cs typeface="Ultra"/>
                          <a:sym typeface="Ultra"/>
                        </a:rPr>
                        <a:t>Storage</a:t>
                      </a:r>
                      <a:endParaRPr sz="1100" u="none" cap="none" strike="noStrike"/>
                    </a:p>
                  </a:txBody>
                  <a:tcPr marT="190500" marB="190500" marR="190500" marL="190500" anchor="ctr">
                    <a:lnL cap="flat" cmpd="sng" w="9525">
                      <a:solidFill>
                        <a:srgbClr val="01003B"/>
                      </a:solidFill>
                      <a:prstDash val="solid"/>
                      <a:round/>
                      <a:headEnd len="sm" w="sm" type="none"/>
                      <a:tailEnd len="sm" w="sm" type="none"/>
                    </a:lnL>
                    <a:lnR cap="flat" cmpd="sng" w="9525">
                      <a:solidFill>
                        <a:srgbClr val="01003B"/>
                      </a:solidFill>
                      <a:prstDash val="solid"/>
                      <a:round/>
                      <a:headEnd len="sm" w="sm" type="none"/>
                      <a:tailEnd len="sm" w="sm" type="none"/>
                    </a:lnR>
                    <a:lnT cap="flat" cmpd="sng" w="9525">
                      <a:solidFill>
                        <a:srgbClr val="01003B"/>
                      </a:solidFill>
                      <a:prstDash val="solid"/>
                      <a:round/>
                      <a:headEnd len="sm" w="sm" type="none"/>
                      <a:tailEnd len="sm" w="sm" type="none"/>
                    </a:lnT>
                    <a:lnB cap="flat" cmpd="sng" w="9525">
                      <a:solidFill>
                        <a:srgbClr val="01003B"/>
                      </a:solidFill>
                      <a:prstDash val="solid"/>
                      <a:round/>
                      <a:headEnd len="sm" w="sm" type="none"/>
                      <a:tailEnd len="sm" w="sm" type="none"/>
                    </a:lnB>
                    <a:solidFill>
                      <a:srgbClr val="F8F8F8"/>
                    </a:solidFill>
                  </a:tcPr>
                </a:tc>
                <a:tc>
                  <a:txBody>
                    <a:bodyPr/>
                    <a:lstStyle/>
                    <a:p>
                      <a:pPr indent="0" lvl="0" marL="0" marR="0" rtl="0" algn="ctr">
                        <a:lnSpc>
                          <a:spcPct val="140022"/>
                        </a:lnSpc>
                        <a:spcBef>
                          <a:spcPts val="0"/>
                        </a:spcBef>
                        <a:spcAft>
                          <a:spcPts val="0"/>
                        </a:spcAft>
                        <a:buNone/>
                      </a:pPr>
                      <a:r>
                        <a:rPr lang="en-US" sz="1799" u="none" cap="none" strike="noStrike">
                          <a:solidFill>
                            <a:srgbClr val="01003B"/>
                          </a:solidFill>
                          <a:latin typeface="Arial"/>
                          <a:ea typeface="Arial"/>
                          <a:cs typeface="Arial"/>
                          <a:sym typeface="Arial"/>
                        </a:rPr>
                        <a:t>the models that saved is very large so we get the storage in azure</a:t>
                      </a:r>
                      <a:endParaRPr sz="1100" u="none" cap="none" strike="noStrike"/>
                    </a:p>
                  </a:txBody>
                  <a:tcPr marT="190500" marB="190500" marR="190500" marL="190500" anchor="ctr">
                    <a:lnL cap="flat" cmpd="sng" w="9525">
                      <a:solidFill>
                        <a:srgbClr val="01003B"/>
                      </a:solidFill>
                      <a:prstDash val="solid"/>
                      <a:round/>
                      <a:headEnd len="sm" w="sm" type="none"/>
                      <a:tailEnd len="sm" w="sm" type="none"/>
                    </a:lnL>
                    <a:lnR cap="flat" cmpd="sng" w="9525">
                      <a:solidFill>
                        <a:srgbClr val="01003B"/>
                      </a:solidFill>
                      <a:prstDash val="solid"/>
                      <a:round/>
                      <a:headEnd len="sm" w="sm" type="none"/>
                      <a:tailEnd len="sm" w="sm" type="none"/>
                    </a:lnR>
                    <a:lnT cap="flat" cmpd="sng" w="9525">
                      <a:solidFill>
                        <a:srgbClr val="01003B"/>
                      </a:solidFill>
                      <a:prstDash val="solid"/>
                      <a:round/>
                      <a:headEnd len="sm" w="sm" type="none"/>
                      <a:tailEnd len="sm" w="sm" type="none"/>
                    </a:lnT>
                    <a:lnB cap="flat" cmpd="sng" w="9525">
                      <a:solidFill>
                        <a:srgbClr val="01003B"/>
                      </a:solidFill>
                      <a:prstDash val="solid"/>
                      <a:round/>
                      <a:headEnd len="sm" w="sm" type="none"/>
                      <a:tailEnd len="sm" w="sm" type="none"/>
                    </a:lnB>
                  </a:tcPr>
                </a:tc>
              </a:tr>
              <a:tr h="1851250">
                <a:tc>
                  <a:txBody>
                    <a:bodyPr/>
                    <a:lstStyle/>
                    <a:p>
                      <a:pPr indent="0" lvl="0" marL="0" marR="0" rtl="0" algn="ctr">
                        <a:lnSpc>
                          <a:spcPct val="140020"/>
                        </a:lnSpc>
                        <a:spcBef>
                          <a:spcPts val="0"/>
                        </a:spcBef>
                        <a:spcAft>
                          <a:spcPts val="0"/>
                        </a:spcAft>
                        <a:buNone/>
                      </a:pPr>
                      <a:r>
                        <a:rPr b="1" lang="en-US" sz="1999" u="none" cap="none" strike="noStrike">
                          <a:solidFill>
                            <a:srgbClr val="2667FF"/>
                          </a:solidFill>
                          <a:latin typeface="Ultra"/>
                          <a:ea typeface="Ultra"/>
                          <a:cs typeface="Ultra"/>
                          <a:sym typeface="Ultra"/>
                        </a:rPr>
                        <a:t>compute</a:t>
                      </a:r>
                      <a:endParaRPr sz="1100" u="none" cap="none" strike="noStrike"/>
                    </a:p>
                  </a:txBody>
                  <a:tcPr marT="190500" marB="190500" marR="190500" marL="190500" anchor="ctr">
                    <a:lnL cap="flat" cmpd="sng" w="9525">
                      <a:solidFill>
                        <a:srgbClr val="01003B"/>
                      </a:solidFill>
                      <a:prstDash val="solid"/>
                      <a:round/>
                      <a:headEnd len="sm" w="sm" type="none"/>
                      <a:tailEnd len="sm" w="sm" type="none"/>
                    </a:lnL>
                    <a:lnR cap="flat" cmpd="sng" w="9525">
                      <a:solidFill>
                        <a:srgbClr val="01003B"/>
                      </a:solidFill>
                      <a:prstDash val="solid"/>
                      <a:round/>
                      <a:headEnd len="sm" w="sm" type="none"/>
                      <a:tailEnd len="sm" w="sm" type="none"/>
                    </a:lnR>
                    <a:lnT cap="flat" cmpd="sng" w="9525">
                      <a:solidFill>
                        <a:srgbClr val="01003B"/>
                      </a:solidFill>
                      <a:prstDash val="solid"/>
                      <a:round/>
                      <a:headEnd len="sm" w="sm" type="none"/>
                      <a:tailEnd len="sm" w="sm" type="none"/>
                    </a:lnT>
                    <a:lnB cap="flat" cmpd="sng" w="9525">
                      <a:solidFill>
                        <a:srgbClr val="01003B"/>
                      </a:solidFill>
                      <a:prstDash val="solid"/>
                      <a:round/>
                      <a:headEnd len="sm" w="sm" type="none"/>
                      <a:tailEnd len="sm" w="sm" type="none"/>
                    </a:lnB>
                    <a:solidFill>
                      <a:srgbClr val="F8F8F8"/>
                    </a:solidFill>
                  </a:tcPr>
                </a:tc>
                <a:tc>
                  <a:txBody>
                    <a:bodyPr/>
                    <a:lstStyle/>
                    <a:p>
                      <a:pPr indent="0" lvl="0" marL="0" marR="0" rtl="0" algn="ctr">
                        <a:lnSpc>
                          <a:spcPct val="140022"/>
                        </a:lnSpc>
                        <a:spcBef>
                          <a:spcPts val="0"/>
                        </a:spcBef>
                        <a:spcAft>
                          <a:spcPts val="0"/>
                        </a:spcAft>
                        <a:buNone/>
                      </a:pPr>
                      <a:r>
                        <a:rPr lang="en-US" sz="1799" u="none" cap="none" strike="noStrike">
                          <a:solidFill>
                            <a:srgbClr val="01003B"/>
                          </a:solidFill>
                          <a:latin typeface="Arial"/>
                          <a:ea typeface="Arial"/>
                          <a:cs typeface="Arial"/>
                          <a:sym typeface="Arial"/>
                        </a:rPr>
                        <a:t>the compute need long time also having Gpu</a:t>
                      </a:r>
                      <a:endParaRPr sz="1100" u="none" cap="none" strike="noStrike"/>
                    </a:p>
                  </a:txBody>
                  <a:tcPr marT="190500" marB="190500" marR="190500" marL="190500" anchor="ctr">
                    <a:lnL cap="flat" cmpd="sng" w="9525">
                      <a:solidFill>
                        <a:srgbClr val="01003B"/>
                      </a:solidFill>
                      <a:prstDash val="solid"/>
                      <a:round/>
                      <a:headEnd len="sm" w="sm" type="none"/>
                      <a:tailEnd len="sm" w="sm" type="none"/>
                    </a:lnL>
                    <a:lnR cap="flat" cmpd="sng" w="9525">
                      <a:solidFill>
                        <a:srgbClr val="01003B"/>
                      </a:solidFill>
                      <a:prstDash val="solid"/>
                      <a:round/>
                      <a:headEnd len="sm" w="sm" type="none"/>
                      <a:tailEnd len="sm" w="sm" type="none"/>
                    </a:lnR>
                    <a:lnT cap="flat" cmpd="sng" w="9525">
                      <a:solidFill>
                        <a:srgbClr val="01003B"/>
                      </a:solidFill>
                      <a:prstDash val="solid"/>
                      <a:round/>
                      <a:headEnd len="sm" w="sm" type="none"/>
                      <a:tailEnd len="sm" w="sm" type="none"/>
                    </a:lnT>
                    <a:lnB cap="flat" cmpd="sng" w="9525">
                      <a:solidFill>
                        <a:srgbClr val="01003B"/>
                      </a:solidFill>
                      <a:prstDash val="solid"/>
                      <a:round/>
                      <a:headEnd len="sm" w="sm" type="none"/>
                      <a:tailEnd len="sm" w="sm" type="none"/>
                    </a:lnB>
                  </a:tcPr>
                </a:tc>
              </a:tr>
              <a:tr h="1851250">
                <a:tc>
                  <a:txBody>
                    <a:bodyPr/>
                    <a:lstStyle/>
                    <a:p>
                      <a:pPr indent="0" lvl="0" marL="0" marR="0" rtl="0" algn="ctr">
                        <a:lnSpc>
                          <a:spcPct val="140020"/>
                        </a:lnSpc>
                        <a:spcBef>
                          <a:spcPts val="0"/>
                        </a:spcBef>
                        <a:spcAft>
                          <a:spcPts val="0"/>
                        </a:spcAft>
                        <a:buNone/>
                      </a:pPr>
                      <a:r>
                        <a:rPr b="1" lang="en-US" sz="1999" u="none" cap="none" strike="noStrike">
                          <a:solidFill>
                            <a:srgbClr val="2667FF"/>
                          </a:solidFill>
                          <a:latin typeface="Ultra"/>
                          <a:ea typeface="Ultra"/>
                          <a:cs typeface="Ultra"/>
                          <a:sym typeface="Ultra"/>
                        </a:rPr>
                        <a:t>streamlit</a:t>
                      </a:r>
                      <a:endParaRPr sz="1100" u="none" cap="none" strike="noStrike"/>
                    </a:p>
                  </a:txBody>
                  <a:tcPr marT="190500" marB="190500" marR="190500" marL="190500" anchor="ctr">
                    <a:lnL cap="flat" cmpd="sng" w="9525">
                      <a:solidFill>
                        <a:srgbClr val="01003B"/>
                      </a:solidFill>
                      <a:prstDash val="solid"/>
                      <a:round/>
                      <a:headEnd len="sm" w="sm" type="none"/>
                      <a:tailEnd len="sm" w="sm" type="none"/>
                    </a:lnL>
                    <a:lnR cap="flat" cmpd="sng" w="9525">
                      <a:solidFill>
                        <a:srgbClr val="01003B"/>
                      </a:solidFill>
                      <a:prstDash val="solid"/>
                      <a:round/>
                      <a:headEnd len="sm" w="sm" type="none"/>
                      <a:tailEnd len="sm" w="sm" type="none"/>
                    </a:lnR>
                    <a:lnT cap="flat" cmpd="sng" w="9525">
                      <a:solidFill>
                        <a:srgbClr val="01003B"/>
                      </a:solidFill>
                      <a:prstDash val="solid"/>
                      <a:round/>
                      <a:headEnd len="sm" w="sm" type="none"/>
                      <a:tailEnd len="sm" w="sm" type="none"/>
                    </a:lnT>
                    <a:lnB cap="flat" cmpd="sng" w="9525">
                      <a:solidFill>
                        <a:srgbClr val="01003B"/>
                      </a:solidFill>
                      <a:prstDash val="solid"/>
                      <a:round/>
                      <a:headEnd len="sm" w="sm" type="none"/>
                      <a:tailEnd len="sm" w="sm" type="none"/>
                    </a:lnB>
                    <a:solidFill>
                      <a:srgbClr val="F8F8F8"/>
                    </a:solidFill>
                  </a:tcPr>
                </a:tc>
                <a:tc>
                  <a:txBody>
                    <a:bodyPr/>
                    <a:lstStyle/>
                    <a:p>
                      <a:pPr indent="0" lvl="0" marL="0" marR="0" rtl="0" algn="ctr">
                        <a:lnSpc>
                          <a:spcPct val="140022"/>
                        </a:lnSpc>
                        <a:spcBef>
                          <a:spcPts val="0"/>
                        </a:spcBef>
                        <a:spcAft>
                          <a:spcPts val="0"/>
                        </a:spcAft>
                        <a:buNone/>
                      </a:pPr>
                      <a:r>
                        <a:rPr lang="en-US" sz="1799" u="none" cap="none" strike="noStrike">
                          <a:solidFill>
                            <a:srgbClr val="01003B"/>
                          </a:solidFill>
                          <a:latin typeface="Arial"/>
                          <a:ea typeface="Arial"/>
                          <a:cs typeface="Arial"/>
                          <a:sym typeface="Arial"/>
                        </a:rPr>
                        <a:t>storage of githup is low </a:t>
                      </a:r>
                      <a:endParaRPr sz="1100" u="none" cap="none" strike="noStrike"/>
                    </a:p>
                  </a:txBody>
                  <a:tcPr marT="190500" marB="190500" marR="190500" marL="190500" anchor="ctr">
                    <a:lnL cap="flat" cmpd="sng" w="9525">
                      <a:solidFill>
                        <a:srgbClr val="01003B"/>
                      </a:solidFill>
                      <a:prstDash val="solid"/>
                      <a:round/>
                      <a:headEnd len="sm" w="sm" type="none"/>
                      <a:tailEnd len="sm" w="sm" type="none"/>
                    </a:lnL>
                    <a:lnR cap="flat" cmpd="sng" w="9525">
                      <a:solidFill>
                        <a:srgbClr val="01003B"/>
                      </a:solidFill>
                      <a:prstDash val="solid"/>
                      <a:round/>
                      <a:headEnd len="sm" w="sm" type="none"/>
                      <a:tailEnd len="sm" w="sm" type="none"/>
                    </a:lnR>
                    <a:lnT cap="flat" cmpd="sng" w="9525">
                      <a:solidFill>
                        <a:srgbClr val="01003B"/>
                      </a:solidFill>
                      <a:prstDash val="solid"/>
                      <a:round/>
                      <a:headEnd len="sm" w="sm" type="none"/>
                      <a:tailEnd len="sm" w="sm" type="none"/>
                    </a:lnT>
                    <a:lnB cap="flat" cmpd="sng" w="9525">
                      <a:solidFill>
                        <a:srgbClr val="01003B"/>
                      </a:solidFill>
                      <a:prstDash val="solid"/>
                      <a:round/>
                      <a:headEnd len="sm" w="sm" type="none"/>
                      <a:tailEnd len="sm" w="sm" type="none"/>
                    </a:lnB>
                  </a:tcPr>
                </a:tc>
              </a:tr>
            </a:tbl>
          </a:graphicData>
        </a:graphic>
      </p:graphicFrame>
      <p:grpSp>
        <p:nvGrpSpPr>
          <p:cNvPr id="591" name="Google Shape;591;p25"/>
          <p:cNvGrpSpPr/>
          <p:nvPr/>
        </p:nvGrpSpPr>
        <p:grpSpPr>
          <a:xfrm>
            <a:off x="733623" y="8736957"/>
            <a:ext cx="2680777" cy="502293"/>
            <a:chOff x="0" y="0"/>
            <a:chExt cx="3574370" cy="669724"/>
          </a:xfrm>
        </p:grpSpPr>
        <p:sp>
          <p:nvSpPr>
            <p:cNvPr id="592" name="Google Shape;592;p25"/>
            <p:cNvSpPr/>
            <p:nvPr/>
          </p:nvSpPr>
          <p:spPr>
            <a:xfrm>
              <a:off x="2904646" y="0"/>
              <a:ext cx="669724" cy="669724"/>
            </a:xfrm>
            <a:custGeom>
              <a:rect b="b" l="l" r="r" t="t"/>
              <a:pathLst>
                <a:path extrusionOk="0" h="669724" w="669724">
                  <a:moveTo>
                    <a:pt x="0" y="0"/>
                  </a:moveTo>
                  <a:lnTo>
                    <a:pt x="669724" y="0"/>
                  </a:lnTo>
                  <a:lnTo>
                    <a:pt x="669724" y="669724"/>
                  </a:lnTo>
                  <a:lnTo>
                    <a:pt x="0" y="669724"/>
                  </a:lnTo>
                  <a:lnTo>
                    <a:pt x="0" y="0"/>
                  </a:lnTo>
                  <a:close/>
                </a:path>
              </a:pathLst>
            </a:custGeom>
            <a:blipFill rotWithShape="1">
              <a:blip r:embed="rId3">
                <a:alphaModFix/>
              </a:blip>
              <a:stretch>
                <a:fillRect b="0" l="0" r="0" t="0"/>
              </a:stretch>
            </a:blipFill>
            <a:ln>
              <a:noFill/>
            </a:ln>
          </p:spPr>
        </p:sp>
        <p:sp>
          <p:nvSpPr>
            <p:cNvPr id="593" name="Google Shape;593;p25"/>
            <p:cNvSpPr/>
            <p:nvPr/>
          </p:nvSpPr>
          <p:spPr>
            <a:xfrm flipH="1">
              <a:off x="3172573" y="185060"/>
              <a:ext cx="180511" cy="299604"/>
            </a:xfrm>
            <a:custGeom>
              <a:rect b="b" l="l" r="r" t="t"/>
              <a:pathLst>
                <a:path extrusionOk="0" h="299604" w="180511">
                  <a:moveTo>
                    <a:pt x="180512" y="0"/>
                  </a:moveTo>
                  <a:lnTo>
                    <a:pt x="0" y="0"/>
                  </a:lnTo>
                  <a:lnTo>
                    <a:pt x="0" y="299604"/>
                  </a:lnTo>
                  <a:lnTo>
                    <a:pt x="180512" y="299604"/>
                  </a:lnTo>
                  <a:lnTo>
                    <a:pt x="180512" y="0"/>
                  </a:lnTo>
                  <a:close/>
                </a:path>
              </a:pathLst>
            </a:custGeom>
            <a:blipFill rotWithShape="1">
              <a:blip r:embed="rId4">
                <a:alphaModFix/>
              </a:blip>
              <a:stretch>
                <a:fillRect b="0" l="0" r="0" t="0"/>
              </a:stretch>
            </a:blipFill>
            <a:ln>
              <a:noFill/>
            </a:ln>
          </p:spPr>
        </p:sp>
        <p:sp>
          <p:nvSpPr>
            <p:cNvPr id="594" name="Google Shape;594;p25"/>
            <p:cNvSpPr txBox="1"/>
            <p:nvPr/>
          </p:nvSpPr>
          <p:spPr>
            <a:xfrm>
              <a:off x="0" y="134202"/>
              <a:ext cx="2644161" cy="382138"/>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None/>
              </a:pPr>
              <a:r>
                <a:rPr b="1" i="0" lang="en-US" sz="1800" u="sng" cap="none" strike="noStrike">
                  <a:solidFill>
                    <a:srgbClr val="01003B"/>
                  </a:solidFill>
                  <a:latin typeface="Ultra"/>
                  <a:ea typeface="Ultra"/>
                  <a:cs typeface="Ultra"/>
                  <a:sym typeface="Ultra"/>
                  <a:hlinkClick action="ppaction://hlinksldjump" r:id="rId5">
                    <a:extLst>
                      <a:ext uri="{A12FA001-AC4F-418D-AE19-62706E023703}">
                        <ahyp:hlinkClr val="tx"/>
                      </a:ext>
                    </a:extLst>
                  </a:hlinkClick>
                </a:rPr>
                <a:t>Back to Agenda</a:t>
              </a:r>
              <a:endParaRPr/>
            </a:p>
          </p:txBody>
        </p:sp>
      </p:grpSp>
      <p:sp>
        <p:nvSpPr>
          <p:cNvPr id="595" name="Google Shape;595;p25"/>
          <p:cNvSpPr/>
          <p:nvPr/>
        </p:nvSpPr>
        <p:spPr>
          <a:xfrm>
            <a:off x="1028700" y="308841"/>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2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601" name="Google Shape;601;p26"/>
          <p:cNvSpPr/>
          <p:nvPr/>
        </p:nvSpPr>
        <p:spPr>
          <a:xfrm rot="1243913">
            <a:off x="-2770474" y="7366384"/>
            <a:ext cx="13558515" cy="4905717"/>
          </a:xfrm>
          <a:custGeom>
            <a:rect b="b" l="l" r="r" t="t"/>
            <a:pathLst>
              <a:path extrusionOk="0" h="4905717" w="13558515">
                <a:moveTo>
                  <a:pt x="0" y="0"/>
                </a:moveTo>
                <a:lnTo>
                  <a:pt x="13558515" y="0"/>
                </a:lnTo>
                <a:lnTo>
                  <a:pt x="13558515" y="4905718"/>
                </a:lnTo>
                <a:lnTo>
                  <a:pt x="0" y="4905718"/>
                </a:lnTo>
                <a:lnTo>
                  <a:pt x="0" y="0"/>
                </a:lnTo>
                <a:close/>
              </a:path>
            </a:pathLst>
          </a:custGeom>
          <a:blipFill rotWithShape="1">
            <a:blip r:embed="rId4">
              <a:alphaModFix amt="60000"/>
            </a:blip>
            <a:stretch>
              <a:fillRect b="0" l="0" r="0" t="0"/>
            </a:stretch>
          </a:blipFill>
          <a:ln>
            <a:noFill/>
          </a:ln>
        </p:spPr>
      </p:sp>
      <p:grpSp>
        <p:nvGrpSpPr>
          <p:cNvPr id="602" name="Google Shape;602;p26"/>
          <p:cNvGrpSpPr/>
          <p:nvPr/>
        </p:nvGrpSpPr>
        <p:grpSpPr>
          <a:xfrm>
            <a:off x="1255600" y="1594513"/>
            <a:ext cx="15776775" cy="7318853"/>
            <a:chOff x="-134775" y="-250362"/>
            <a:chExt cx="21035700" cy="9758471"/>
          </a:xfrm>
        </p:grpSpPr>
        <p:sp>
          <p:nvSpPr>
            <p:cNvPr id="603" name="Google Shape;603;p26"/>
            <p:cNvSpPr txBox="1"/>
            <p:nvPr/>
          </p:nvSpPr>
          <p:spPr>
            <a:xfrm>
              <a:off x="-134775" y="-250362"/>
              <a:ext cx="21035700" cy="1891500"/>
            </a:xfrm>
            <a:prstGeom prst="rect">
              <a:avLst/>
            </a:prstGeom>
            <a:noFill/>
            <a:ln>
              <a:noFill/>
            </a:ln>
          </p:spPr>
          <p:txBody>
            <a:bodyPr anchorCtr="0" anchor="t" bIns="0" lIns="0" spcFirstLastPara="1" rIns="0" wrap="square" tIns="0">
              <a:spAutoFit/>
            </a:bodyPr>
            <a:lstStyle/>
            <a:p>
              <a:pPr indent="0" lvl="0" marL="0" marR="0" rtl="0" algn="l">
                <a:lnSpc>
                  <a:spcPct val="119997"/>
                </a:lnSpc>
                <a:spcBef>
                  <a:spcPts val="0"/>
                </a:spcBef>
                <a:spcAft>
                  <a:spcPts val="0"/>
                </a:spcAft>
                <a:buNone/>
              </a:pPr>
              <a:r>
                <a:rPr b="1" i="0" lang="en-US" sz="7716" u="none" cap="none" strike="noStrike">
                  <a:solidFill>
                    <a:srgbClr val="F8F8F8"/>
                  </a:solidFill>
                  <a:latin typeface="Ultra"/>
                  <a:ea typeface="Ultra"/>
                  <a:cs typeface="Ultra"/>
                  <a:sym typeface="Ultra"/>
                </a:rPr>
                <a:t>Future Enhancements</a:t>
              </a:r>
              <a:r>
                <a:rPr b="1" i="0" lang="en-US" sz="9216" u="none" cap="none" strike="noStrike">
                  <a:solidFill>
                    <a:srgbClr val="F8F8F8"/>
                  </a:solidFill>
                  <a:latin typeface="Ultra"/>
                  <a:ea typeface="Ultra"/>
                  <a:cs typeface="Ultra"/>
                  <a:sym typeface="Ultra"/>
                </a:rPr>
                <a:t> </a:t>
              </a:r>
              <a:endParaRPr/>
            </a:p>
          </p:txBody>
        </p:sp>
        <p:sp>
          <p:nvSpPr>
            <p:cNvPr id="604" name="Google Shape;604;p26"/>
            <p:cNvSpPr txBox="1"/>
            <p:nvPr/>
          </p:nvSpPr>
          <p:spPr>
            <a:xfrm>
              <a:off x="0" y="2396309"/>
              <a:ext cx="12868800" cy="7111800"/>
            </a:xfrm>
            <a:prstGeom prst="rect">
              <a:avLst/>
            </a:prstGeom>
            <a:noFill/>
            <a:ln>
              <a:noFill/>
            </a:ln>
          </p:spPr>
          <p:txBody>
            <a:bodyPr anchorCtr="0" anchor="t" bIns="0" lIns="0" spcFirstLastPara="1" rIns="0" wrap="square" tIns="0">
              <a:spAutoFit/>
            </a:bodyPr>
            <a:lstStyle/>
            <a:p>
              <a:pPr indent="-397956" lvl="1" marL="795912" marR="0" rtl="0" algn="l">
                <a:lnSpc>
                  <a:spcPct val="140016"/>
                </a:lnSpc>
                <a:spcBef>
                  <a:spcPts val="0"/>
                </a:spcBef>
                <a:spcAft>
                  <a:spcPts val="0"/>
                </a:spcAft>
                <a:buClr>
                  <a:srgbClr val="F8F8F8"/>
                </a:buClr>
                <a:buSzPts val="3686"/>
                <a:buFont typeface="Arial"/>
                <a:buChar char="•"/>
              </a:pPr>
              <a:r>
                <a:rPr b="0" i="0" lang="en-US" sz="3686" u="none" cap="none" strike="noStrike">
                  <a:solidFill>
                    <a:srgbClr val="F8F8F8"/>
                  </a:solidFill>
                  <a:latin typeface="IBM Plex Sans"/>
                  <a:ea typeface="IBM Plex Sans"/>
                  <a:cs typeface="IBM Plex Sans"/>
                  <a:sym typeface="IBM Plex Sans"/>
                </a:rPr>
                <a:t>make more feature like video </a:t>
              </a:r>
              <a:r>
                <a:rPr lang="en-US" sz="3686">
                  <a:solidFill>
                    <a:srgbClr val="F8F8F8"/>
                  </a:solidFill>
                  <a:latin typeface="IBM Plex Sans"/>
                  <a:ea typeface="IBM Plex Sans"/>
                  <a:cs typeface="IBM Plex Sans"/>
                  <a:sym typeface="IBM Plex Sans"/>
                </a:rPr>
                <a:t>transcription</a:t>
              </a:r>
              <a:r>
                <a:rPr b="0" i="0" lang="en-US" sz="3686" u="none" cap="none" strike="noStrike">
                  <a:solidFill>
                    <a:srgbClr val="F8F8F8"/>
                  </a:solidFill>
                  <a:latin typeface="IBM Plex Sans"/>
                  <a:ea typeface="IBM Plex Sans"/>
                  <a:cs typeface="IBM Plex Sans"/>
                  <a:sym typeface="IBM Plex Sans"/>
                </a:rPr>
                <a:t> and </a:t>
              </a:r>
              <a:r>
                <a:rPr lang="en-US" sz="3686">
                  <a:solidFill>
                    <a:srgbClr val="F8F8F8"/>
                  </a:solidFill>
                  <a:latin typeface="IBM Plex Sans"/>
                  <a:ea typeface="IBM Plex Sans"/>
                  <a:cs typeface="IBM Plex Sans"/>
                  <a:sym typeface="IBM Plex Sans"/>
                </a:rPr>
                <a:t>translation</a:t>
              </a:r>
              <a:r>
                <a:rPr b="0" i="0" lang="en-US" sz="3686" u="none" cap="none" strike="noStrike">
                  <a:solidFill>
                    <a:srgbClr val="F8F8F8"/>
                  </a:solidFill>
                  <a:latin typeface="IBM Plex Sans"/>
                  <a:ea typeface="IBM Plex Sans"/>
                  <a:cs typeface="IBM Plex Sans"/>
                  <a:sym typeface="IBM Plex Sans"/>
                </a:rPr>
                <a:t> it</a:t>
              </a:r>
              <a:endParaRPr/>
            </a:p>
            <a:p>
              <a:pPr indent="-397956" lvl="1" marL="795912" marR="0" rtl="0" algn="l">
                <a:lnSpc>
                  <a:spcPct val="140016"/>
                </a:lnSpc>
                <a:spcBef>
                  <a:spcPts val="0"/>
                </a:spcBef>
                <a:spcAft>
                  <a:spcPts val="0"/>
                </a:spcAft>
                <a:buClr>
                  <a:srgbClr val="F8F8F8"/>
                </a:buClr>
                <a:buSzPts val="3686"/>
                <a:buFont typeface="Arial"/>
                <a:buChar char="•"/>
              </a:pPr>
              <a:r>
                <a:rPr b="0" i="0" lang="en-US" sz="3686" u="none" cap="none" strike="noStrike">
                  <a:solidFill>
                    <a:srgbClr val="F8F8F8"/>
                  </a:solidFill>
                  <a:latin typeface="IBM Plex Sans"/>
                  <a:ea typeface="IBM Plex Sans"/>
                  <a:cs typeface="IBM Plex Sans"/>
                  <a:sym typeface="IBM Plex Sans"/>
                </a:rPr>
                <a:t>make voice response that can convert text to voice</a:t>
              </a:r>
              <a:endParaRPr/>
            </a:p>
            <a:p>
              <a:pPr indent="-397956" lvl="1" marL="795912" marR="0" rtl="0" algn="l">
                <a:lnSpc>
                  <a:spcPct val="140016"/>
                </a:lnSpc>
                <a:spcBef>
                  <a:spcPts val="0"/>
                </a:spcBef>
                <a:spcAft>
                  <a:spcPts val="0"/>
                </a:spcAft>
                <a:buClr>
                  <a:srgbClr val="F8F8F8"/>
                </a:buClr>
                <a:buSzPts val="3686"/>
                <a:buFont typeface="Arial"/>
                <a:buChar char="•"/>
              </a:pPr>
              <a:r>
                <a:rPr b="0" i="0" lang="en-US" sz="3686" u="none" cap="none" strike="noStrike">
                  <a:solidFill>
                    <a:srgbClr val="F8F8F8"/>
                  </a:solidFill>
                  <a:latin typeface="IBM Plex Sans"/>
                  <a:ea typeface="IBM Plex Sans"/>
                  <a:cs typeface="IBM Plex Sans"/>
                  <a:sym typeface="IBM Plex Sans"/>
                </a:rPr>
                <a:t>use azure features that more</a:t>
              </a:r>
              <a:endParaRPr/>
            </a:p>
            <a:p>
              <a:pPr indent="-397956" lvl="1" marL="795912" marR="0" rtl="0" algn="l">
                <a:lnSpc>
                  <a:spcPct val="140016"/>
                </a:lnSpc>
                <a:spcBef>
                  <a:spcPts val="0"/>
                </a:spcBef>
                <a:spcAft>
                  <a:spcPts val="0"/>
                </a:spcAft>
                <a:buClr>
                  <a:srgbClr val="F8F8F8"/>
                </a:buClr>
                <a:buSzPts val="3686"/>
                <a:buFont typeface="Arial"/>
                <a:buChar char="•"/>
              </a:pPr>
              <a:r>
                <a:rPr b="0" i="0" lang="en-US" sz="3686" u="none" cap="none" strike="noStrike">
                  <a:solidFill>
                    <a:srgbClr val="F8F8F8"/>
                  </a:solidFill>
                  <a:latin typeface="IBM Plex Sans"/>
                  <a:ea typeface="IBM Plex Sans"/>
                  <a:cs typeface="IBM Plex Sans"/>
                  <a:sym typeface="IBM Plex Sans"/>
                </a:rPr>
                <a:t>publish the application on streamlit global</a:t>
              </a:r>
              <a:endParaRPr/>
            </a:p>
            <a:p>
              <a:pPr indent="0" lvl="0" marL="0" marR="0" rtl="0" algn="l">
                <a:lnSpc>
                  <a:spcPct val="140016"/>
                </a:lnSpc>
                <a:spcBef>
                  <a:spcPts val="0"/>
                </a:spcBef>
                <a:spcAft>
                  <a:spcPts val="0"/>
                </a:spcAft>
                <a:buNone/>
              </a:pPr>
              <a:r>
                <a:t/>
              </a:r>
              <a:endParaRPr b="0" i="0" sz="3686" u="none" cap="none" strike="noStrike">
                <a:solidFill>
                  <a:srgbClr val="F8F8F8"/>
                </a:solidFill>
                <a:latin typeface="IBM Plex Sans"/>
                <a:ea typeface="IBM Plex Sans"/>
                <a:cs typeface="IBM Plex Sans"/>
                <a:sym typeface="IBM Plex Sans"/>
              </a:endParaRPr>
            </a:p>
          </p:txBody>
        </p:sp>
      </p:grpSp>
      <p:grpSp>
        <p:nvGrpSpPr>
          <p:cNvPr id="605" name="Google Shape;605;p26"/>
          <p:cNvGrpSpPr/>
          <p:nvPr/>
        </p:nvGrpSpPr>
        <p:grpSpPr>
          <a:xfrm>
            <a:off x="14578523" y="8756007"/>
            <a:ext cx="2680777" cy="502293"/>
            <a:chOff x="0" y="0"/>
            <a:chExt cx="3574370" cy="669724"/>
          </a:xfrm>
        </p:grpSpPr>
        <p:sp>
          <p:nvSpPr>
            <p:cNvPr id="606" name="Google Shape;606;p26"/>
            <p:cNvSpPr/>
            <p:nvPr/>
          </p:nvSpPr>
          <p:spPr>
            <a:xfrm>
              <a:off x="2904646" y="0"/>
              <a:ext cx="669724" cy="669724"/>
            </a:xfrm>
            <a:custGeom>
              <a:rect b="b" l="l" r="r" t="t"/>
              <a:pathLst>
                <a:path extrusionOk="0" h="669724" w="669724">
                  <a:moveTo>
                    <a:pt x="0" y="0"/>
                  </a:moveTo>
                  <a:lnTo>
                    <a:pt x="669724" y="0"/>
                  </a:lnTo>
                  <a:lnTo>
                    <a:pt x="669724" y="669724"/>
                  </a:lnTo>
                  <a:lnTo>
                    <a:pt x="0" y="669724"/>
                  </a:lnTo>
                  <a:lnTo>
                    <a:pt x="0" y="0"/>
                  </a:lnTo>
                  <a:close/>
                </a:path>
              </a:pathLst>
            </a:custGeom>
            <a:blipFill rotWithShape="1">
              <a:blip r:embed="rId5">
                <a:alphaModFix/>
              </a:blip>
              <a:stretch>
                <a:fillRect b="0" l="0" r="0" t="0"/>
              </a:stretch>
            </a:blipFill>
            <a:ln>
              <a:noFill/>
            </a:ln>
          </p:spPr>
        </p:sp>
        <p:sp>
          <p:nvSpPr>
            <p:cNvPr id="607" name="Google Shape;607;p26"/>
            <p:cNvSpPr/>
            <p:nvPr/>
          </p:nvSpPr>
          <p:spPr>
            <a:xfrm flipH="1">
              <a:off x="3172573" y="185060"/>
              <a:ext cx="180511" cy="299604"/>
            </a:xfrm>
            <a:custGeom>
              <a:rect b="b" l="l" r="r" t="t"/>
              <a:pathLst>
                <a:path extrusionOk="0" h="299604" w="180511">
                  <a:moveTo>
                    <a:pt x="180512" y="0"/>
                  </a:moveTo>
                  <a:lnTo>
                    <a:pt x="0" y="0"/>
                  </a:lnTo>
                  <a:lnTo>
                    <a:pt x="0" y="299604"/>
                  </a:lnTo>
                  <a:lnTo>
                    <a:pt x="180512" y="299604"/>
                  </a:lnTo>
                  <a:lnTo>
                    <a:pt x="180512" y="0"/>
                  </a:lnTo>
                  <a:close/>
                </a:path>
              </a:pathLst>
            </a:custGeom>
            <a:blipFill rotWithShape="1">
              <a:blip r:embed="rId6">
                <a:alphaModFix/>
              </a:blip>
              <a:stretch>
                <a:fillRect b="0" l="0" r="0" t="0"/>
              </a:stretch>
            </a:blipFill>
            <a:ln>
              <a:noFill/>
            </a:ln>
          </p:spPr>
        </p:sp>
        <p:sp>
          <p:nvSpPr>
            <p:cNvPr id="608" name="Google Shape;608;p26"/>
            <p:cNvSpPr txBox="1"/>
            <p:nvPr/>
          </p:nvSpPr>
          <p:spPr>
            <a:xfrm>
              <a:off x="0" y="134202"/>
              <a:ext cx="2644161" cy="382138"/>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None/>
              </a:pPr>
              <a:r>
                <a:rPr b="1" i="0" lang="en-US" sz="1800" u="sng" cap="none" strike="noStrike">
                  <a:solidFill>
                    <a:srgbClr val="F8F8F8"/>
                  </a:solidFill>
                  <a:latin typeface="Ultra"/>
                  <a:ea typeface="Ultra"/>
                  <a:cs typeface="Ultra"/>
                  <a:sym typeface="Ultra"/>
                  <a:hlinkClick action="ppaction://hlinksldjump" r:id="rId7">
                    <a:extLst>
                      <a:ext uri="{A12FA001-AC4F-418D-AE19-62706E023703}">
                        <ahyp:hlinkClr val="tx"/>
                      </a:ext>
                    </a:extLst>
                  </a:hlinkClick>
                </a:rPr>
                <a:t>Back to Agenda</a:t>
              </a:r>
              <a:endParaRPr/>
            </a:p>
          </p:txBody>
        </p:sp>
      </p:grpSp>
      <p:pic>
        <p:nvPicPr>
          <p:cNvPr id="609" name="Google Shape;609;p26"/>
          <p:cNvPicPr preferRelativeResize="0"/>
          <p:nvPr/>
        </p:nvPicPr>
        <p:blipFill rotWithShape="1">
          <a:blip r:embed="rId8">
            <a:alphaModFix/>
          </a:blip>
          <a:srcRect b="0" l="0" r="0" t="0"/>
          <a:stretch/>
        </p:blipFill>
        <p:spPr>
          <a:xfrm>
            <a:off x="13379871" y="3035025"/>
            <a:ext cx="3403817" cy="3782019"/>
          </a:xfrm>
          <a:prstGeom prst="rect">
            <a:avLst/>
          </a:prstGeom>
          <a:noFill/>
          <a:ln>
            <a:noFill/>
          </a:ln>
        </p:spPr>
      </p:pic>
      <p:sp>
        <p:nvSpPr>
          <p:cNvPr id="610" name="Google Shape;610;p26"/>
          <p:cNvSpPr/>
          <p:nvPr/>
        </p:nvSpPr>
        <p:spPr>
          <a:xfrm>
            <a:off x="1028700" y="308841"/>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9">
              <a:alphaModFix/>
            </a:blip>
            <a:stretch>
              <a:fillRect b="0" l="0" r="0" t="0"/>
            </a:stretch>
          </a:blipFill>
          <a:ln>
            <a:noFill/>
          </a:ln>
        </p:spPr>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2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616" name="Google Shape;616;p27"/>
          <p:cNvSpPr/>
          <p:nvPr/>
        </p:nvSpPr>
        <p:spPr>
          <a:xfrm>
            <a:off x="7713132" y="1586244"/>
            <a:ext cx="10574868" cy="8536803"/>
          </a:xfrm>
          <a:custGeom>
            <a:rect b="b" l="l" r="r" t="t"/>
            <a:pathLst>
              <a:path extrusionOk="0" h="8536803" w="10574868">
                <a:moveTo>
                  <a:pt x="0" y="0"/>
                </a:moveTo>
                <a:lnTo>
                  <a:pt x="10574868" y="0"/>
                </a:lnTo>
                <a:lnTo>
                  <a:pt x="10574868" y="8536802"/>
                </a:lnTo>
                <a:lnTo>
                  <a:pt x="0" y="8536802"/>
                </a:lnTo>
                <a:lnTo>
                  <a:pt x="0" y="0"/>
                </a:lnTo>
                <a:close/>
              </a:path>
            </a:pathLst>
          </a:custGeom>
          <a:blipFill rotWithShape="1">
            <a:blip r:embed="rId4">
              <a:alphaModFix/>
            </a:blip>
            <a:stretch>
              <a:fillRect b="0" l="0" r="0" t="0"/>
            </a:stretch>
          </a:blipFill>
          <a:ln>
            <a:noFill/>
          </a:ln>
        </p:spPr>
      </p:sp>
      <p:grpSp>
        <p:nvGrpSpPr>
          <p:cNvPr id="617" name="Google Shape;617;p27"/>
          <p:cNvGrpSpPr/>
          <p:nvPr/>
        </p:nvGrpSpPr>
        <p:grpSpPr>
          <a:xfrm>
            <a:off x="564165" y="3717983"/>
            <a:ext cx="8109327" cy="2722227"/>
            <a:chOff x="0" y="0"/>
            <a:chExt cx="10812436" cy="3629636"/>
          </a:xfrm>
        </p:grpSpPr>
        <p:sp>
          <p:nvSpPr>
            <p:cNvPr id="618" name="Google Shape;618;p27"/>
            <p:cNvSpPr txBox="1"/>
            <p:nvPr/>
          </p:nvSpPr>
          <p:spPr>
            <a:xfrm>
              <a:off x="0" y="0"/>
              <a:ext cx="10812436" cy="1267733"/>
            </a:xfrm>
            <a:prstGeom prst="rect">
              <a:avLst/>
            </a:prstGeom>
            <a:noFill/>
            <a:ln>
              <a:noFill/>
            </a:ln>
          </p:spPr>
          <p:txBody>
            <a:bodyPr anchorCtr="0" anchor="t" bIns="0" lIns="0" spcFirstLastPara="1" rIns="0" wrap="square" tIns="0">
              <a:spAutoFit/>
            </a:bodyPr>
            <a:lstStyle/>
            <a:p>
              <a:pPr indent="0" lvl="0" marL="0" marR="0" rtl="0" algn="l">
                <a:lnSpc>
                  <a:spcPct val="119987"/>
                </a:lnSpc>
                <a:spcBef>
                  <a:spcPts val="0"/>
                </a:spcBef>
                <a:spcAft>
                  <a:spcPts val="0"/>
                </a:spcAft>
                <a:buNone/>
              </a:pPr>
              <a:r>
                <a:rPr b="1" i="0" lang="en-US" sz="6239" u="none" cap="none" strike="noStrike">
                  <a:solidFill>
                    <a:srgbClr val="F8F8F8"/>
                  </a:solidFill>
                  <a:latin typeface="Ultra"/>
                  <a:ea typeface="Ultra"/>
                  <a:cs typeface="Ultra"/>
                  <a:sym typeface="Ultra"/>
                </a:rPr>
                <a:t>Conclusion</a:t>
              </a:r>
              <a:endParaRPr/>
            </a:p>
          </p:txBody>
        </p:sp>
        <p:sp>
          <p:nvSpPr>
            <p:cNvPr id="619" name="Google Shape;619;p27"/>
            <p:cNvSpPr txBox="1"/>
            <p:nvPr/>
          </p:nvSpPr>
          <p:spPr>
            <a:xfrm>
              <a:off x="0" y="1759685"/>
              <a:ext cx="10812436" cy="1869951"/>
            </a:xfrm>
            <a:prstGeom prst="rect">
              <a:avLst/>
            </a:prstGeom>
            <a:noFill/>
            <a:ln>
              <a:noFill/>
            </a:ln>
          </p:spPr>
          <p:txBody>
            <a:bodyPr anchorCtr="0" anchor="t" bIns="0" lIns="0" spcFirstLastPara="1" rIns="0" wrap="square" tIns="0">
              <a:spAutoFit/>
            </a:bodyPr>
            <a:lstStyle/>
            <a:p>
              <a:pPr indent="-293882" lvl="1" marL="587767" marR="0" rtl="0" algn="l">
                <a:lnSpc>
                  <a:spcPct val="140007"/>
                </a:lnSpc>
                <a:spcBef>
                  <a:spcPts val="0"/>
                </a:spcBef>
                <a:spcAft>
                  <a:spcPts val="0"/>
                </a:spcAft>
                <a:buClr>
                  <a:srgbClr val="F8F8F8"/>
                </a:buClr>
                <a:buSzPts val="2722"/>
                <a:buFont typeface="Arial"/>
                <a:buChar char="•"/>
              </a:pPr>
              <a:r>
                <a:rPr b="0" i="0" lang="en-US" sz="2722" u="none" cap="none" strike="noStrike">
                  <a:solidFill>
                    <a:srgbClr val="F8F8F8"/>
                  </a:solidFill>
                  <a:latin typeface="IBM Plex Sans"/>
                  <a:ea typeface="IBM Plex Sans"/>
                  <a:cs typeface="IBM Plex Sans"/>
                  <a:sym typeface="IBM Plex Sans"/>
                </a:rPr>
                <a:t>Integrated Translation System</a:t>
              </a:r>
              <a:endParaRPr/>
            </a:p>
            <a:p>
              <a:pPr indent="-293882" lvl="1" marL="587767" marR="0" rtl="0" algn="l">
                <a:lnSpc>
                  <a:spcPct val="140007"/>
                </a:lnSpc>
                <a:spcBef>
                  <a:spcPts val="0"/>
                </a:spcBef>
                <a:spcAft>
                  <a:spcPts val="0"/>
                </a:spcAft>
                <a:buClr>
                  <a:srgbClr val="F8F8F8"/>
                </a:buClr>
                <a:buSzPts val="2722"/>
                <a:buFont typeface="Arial"/>
                <a:buChar char="•"/>
              </a:pPr>
              <a:r>
                <a:rPr b="0" i="0" lang="en-US" sz="2722" u="none" cap="none" strike="noStrike">
                  <a:solidFill>
                    <a:srgbClr val="F8F8F8"/>
                  </a:solidFill>
                  <a:latin typeface="IBM Plex Sans"/>
                  <a:ea typeface="IBM Plex Sans"/>
                  <a:cs typeface="IBM Plex Sans"/>
                  <a:sym typeface="IBM Plex Sans"/>
                </a:rPr>
                <a:t>Use of Advanced Technology</a:t>
              </a:r>
              <a:endParaRPr/>
            </a:p>
            <a:p>
              <a:pPr indent="-293882" lvl="1" marL="587767" marR="0" rtl="0" algn="l">
                <a:lnSpc>
                  <a:spcPct val="140007"/>
                </a:lnSpc>
                <a:spcBef>
                  <a:spcPts val="0"/>
                </a:spcBef>
                <a:spcAft>
                  <a:spcPts val="0"/>
                </a:spcAft>
                <a:buClr>
                  <a:srgbClr val="F8F8F8"/>
                </a:buClr>
                <a:buSzPts val="2722"/>
                <a:buFont typeface="Arial"/>
                <a:buChar char="•"/>
              </a:pPr>
              <a:r>
                <a:rPr b="0" i="0" lang="en-US" sz="2722" u="none" cap="none" strike="noStrike">
                  <a:solidFill>
                    <a:srgbClr val="F8F8F8"/>
                  </a:solidFill>
                  <a:latin typeface="IBM Plex Sans"/>
                  <a:ea typeface="IBM Plex Sans"/>
                  <a:cs typeface="IBM Plex Sans"/>
                  <a:sym typeface="IBM Plex Sans"/>
                </a:rPr>
                <a:t>Real-World Applications</a:t>
              </a:r>
              <a:endParaRPr/>
            </a:p>
          </p:txBody>
        </p:sp>
      </p:grpSp>
      <p:sp>
        <p:nvSpPr>
          <p:cNvPr id="620" name="Google Shape;620;p27"/>
          <p:cNvSpPr/>
          <p:nvPr/>
        </p:nvSpPr>
        <p:spPr>
          <a:xfrm>
            <a:off x="882054" y="735408"/>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2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626" name="Google Shape;626;p28"/>
          <p:cNvSpPr/>
          <p:nvPr/>
        </p:nvSpPr>
        <p:spPr>
          <a:xfrm rot="-8010284">
            <a:off x="11274917" y="-2976531"/>
            <a:ext cx="11342890" cy="9156806"/>
          </a:xfrm>
          <a:custGeom>
            <a:rect b="b" l="l" r="r" t="t"/>
            <a:pathLst>
              <a:path extrusionOk="0" h="9156806" w="11342890">
                <a:moveTo>
                  <a:pt x="0" y="0"/>
                </a:moveTo>
                <a:lnTo>
                  <a:pt x="11342890" y="0"/>
                </a:lnTo>
                <a:lnTo>
                  <a:pt x="11342890" y="9156806"/>
                </a:lnTo>
                <a:lnTo>
                  <a:pt x="0" y="9156806"/>
                </a:lnTo>
                <a:lnTo>
                  <a:pt x="0" y="0"/>
                </a:lnTo>
                <a:close/>
              </a:path>
            </a:pathLst>
          </a:custGeom>
          <a:blipFill rotWithShape="1">
            <a:blip r:embed="rId4">
              <a:alphaModFix/>
            </a:blip>
            <a:stretch>
              <a:fillRect b="0" l="0" r="0" t="0"/>
            </a:stretch>
          </a:blipFill>
          <a:ln>
            <a:noFill/>
          </a:ln>
        </p:spPr>
      </p:sp>
      <p:sp>
        <p:nvSpPr>
          <p:cNvPr id="627" name="Google Shape;627;p28"/>
          <p:cNvSpPr txBox="1"/>
          <p:nvPr/>
        </p:nvSpPr>
        <p:spPr>
          <a:xfrm>
            <a:off x="1331271" y="2301225"/>
            <a:ext cx="119310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F8F8F8"/>
                </a:solidFill>
                <a:latin typeface="Ultra"/>
                <a:ea typeface="Ultra"/>
                <a:cs typeface="Ultra"/>
                <a:sym typeface="Ultra"/>
              </a:rPr>
              <a:t>Question &amp; Answer</a:t>
            </a:r>
            <a:endParaRPr/>
          </a:p>
        </p:txBody>
      </p:sp>
      <p:sp>
        <p:nvSpPr>
          <p:cNvPr id="628" name="Google Shape;628;p28"/>
          <p:cNvSpPr txBox="1"/>
          <p:nvPr/>
        </p:nvSpPr>
        <p:spPr>
          <a:xfrm>
            <a:off x="1331285" y="3669238"/>
            <a:ext cx="3768920" cy="551144"/>
          </a:xfrm>
          <a:prstGeom prst="rect">
            <a:avLst/>
          </a:prstGeom>
          <a:noFill/>
          <a:ln>
            <a:noFill/>
          </a:ln>
        </p:spPr>
        <p:txBody>
          <a:bodyPr anchorCtr="0" anchor="t" bIns="0" lIns="0" spcFirstLastPara="1" rIns="0" wrap="square" tIns="0">
            <a:spAutoFit/>
          </a:bodyPr>
          <a:lstStyle/>
          <a:p>
            <a:pPr indent="0" lvl="0" marL="0" marR="0" rtl="0" algn="l">
              <a:lnSpc>
                <a:spcPct val="140037"/>
              </a:lnSpc>
              <a:spcBef>
                <a:spcPts val="0"/>
              </a:spcBef>
              <a:spcAft>
                <a:spcPts val="0"/>
              </a:spcAft>
              <a:buNone/>
            </a:pPr>
            <a:r>
              <a:rPr b="0" i="0" lang="en-US" sz="3197" u="none" cap="none" strike="noStrike">
                <a:solidFill>
                  <a:srgbClr val="F8F8F8"/>
                </a:solidFill>
                <a:latin typeface="IBM Plex Sans"/>
                <a:ea typeface="IBM Plex Sans"/>
                <a:cs typeface="IBM Plex Sans"/>
                <a:sym typeface="IBM Plex Sans"/>
              </a:rPr>
              <a:t>Any Question !</a:t>
            </a:r>
            <a:endParaRPr/>
          </a:p>
        </p:txBody>
      </p:sp>
      <p:sp>
        <p:nvSpPr>
          <p:cNvPr id="629" name="Google Shape;629;p28"/>
          <p:cNvSpPr/>
          <p:nvPr/>
        </p:nvSpPr>
        <p:spPr>
          <a:xfrm>
            <a:off x="1028700" y="308841"/>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2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635" name="Google Shape;635;p29"/>
          <p:cNvSpPr/>
          <p:nvPr/>
        </p:nvSpPr>
        <p:spPr>
          <a:xfrm>
            <a:off x="12201076" y="1823704"/>
            <a:ext cx="3731994" cy="3952125"/>
          </a:xfrm>
          <a:custGeom>
            <a:rect b="b" l="l" r="r" t="t"/>
            <a:pathLst>
              <a:path extrusionOk="0" h="3952125" w="3731994">
                <a:moveTo>
                  <a:pt x="0" y="0"/>
                </a:moveTo>
                <a:lnTo>
                  <a:pt x="3731994" y="0"/>
                </a:lnTo>
                <a:lnTo>
                  <a:pt x="3731994" y="3952126"/>
                </a:lnTo>
                <a:lnTo>
                  <a:pt x="0" y="3952126"/>
                </a:lnTo>
                <a:lnTo>
                  <a:pt x="0" y="0"/>
                </a:lnTo>
                <a:close/>
              </a:path>
            </a:pathLst>
          </a:custGeom>
          <a:blipFill rotWithShape="1">
            <a:blip r:embed="rId4">
              <a:alphaModFix/>
            </a:blip>
            <a:stretch>
              <a:fillRect b="0" l="0" r="-101401" t="0"/>
            </a:stretch>
          </a:blipFill>
          <a:ln>
            <a:noFill/>
          </a:ln>
        </p:spPr>
      </p:sp>
      <p:sp>
        <p:nvSpPr>
          <p:cNvPr id="636" name="Google Shape;636;p29"/>
          <p:cNvSpPr txBox="1"/>
          <p:nvPr/>
        </p:nvSpPr>
        <p:spPr>
          <a:xfrm>
            <a:off x="1884136" y="1762742"/>
            <a:ext cx="8769111" cy="1076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F8F8F8"/>
                </a:solidFill>
                <a:latin typeface="Ultra"/>
                <a:ea typeface="Ultra"/>
                <a:cs typeface="Ultra"/>
                <a:sym typeface="Ultra"/>
              </a:rPr>
              <a:t>Try it !</a:t>
            </a:r>
            <a:endParaRPr/>
          </a:p>
        </p:txBody>
      </p:sp>
      <p:sp>
        <p:nvSpPr>
          <p:cNvPr id="637" name="Google Shape;637;p29"/>
          <p:cNvSpPr txBox="1"/>
          <p:nvPr/>
        </p:nvSpPr>
        <p:spPr>
          <a:xfrm rot="-313632">
            <a:off x="487136" y="6111056"/>
            <a:ext cx="7616029" cy="2061031"/>
          </a:xfrm>
          <a:prstGeom prst="rect">
            <a:avLst/>
          </a:prstGeom>
          <a:noFill/>
          <a:ln>
            <a:noFill/>
          </a:ln>
        </p:spPr>
        <p:txBody>
          <a:bodyPr anchorCtr="0" anchor="t" bIns="0" lIns="0" spcFirstLastPara="1" rIns="0" wrap="square" tIns="0">
            <a:spAutoFit/>
          </a:bodyPr>
          <a:lstStyle/>
          <a:p>
            <a:pPr indent="0" lvl="0" marL="0" marR="0" rtl="0" algn="ctr">
              <a:lnSpc>
                <a:spcPct val="115010"/>
              </a:lnSpc>
              <a:spcBef>
                <a:spcPts val="0"/>
              </a:spcBef>
              <a:spcAft>
                <a:spcPts val="0"/>
              </a:spcAft>
              <a:buNone/>
            </a:pPr>
            <a:r>
              <a:rPr b="0" i="0" lang="en-US" sz="13950" u="none" cap="none" strike="noStrike">
                <a:solidFill>
                  <a:srgbClr val="FFFFFF"/>
                </a:solidFill>
                <a:latin typeface="Arial"/>
                <a:ea typeface="Arial"/>
                <a:cs typeface="Arial"/>
                <a:sym typeface="Arial"/>
              </a:rPr>
              <a:t>scan it!</a:t>
            </a:r>
            <a:endParaRPr/>
          </a:p>
        </p:txBody>
      </p:sp>
      <p:sp>
        <p:nvSpPr>
          <p:cNvPr id="638" name="Google Shape;638;p29"/>
          <p:cNvSpPr txBox="1"/>
          <p:nvPr/>
        </p:nvSpPr>
        <p:spPr>
          <a:xfrm>
            <a:off x="1919665" y="3227502"/>
            <a:ext cx="802719" cy="737697"/>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4331" u="none" cap="none" strike="noStrike">
                <a:solidFill>
                  <a:srgbClr val="FFFFFF"/>
                </a:solidFill>
                <a:latin typeface="Arial"/>
                <a:ea typeface="Arial"/>
                <a:cs typeface="Arial"/>
                <a:sym typeface="Arial"/>
              </a:rPr>
              <a:t>by </a:t>
            </a:r>
            <a:endParaRPr/>
          </a:p>
        </p:txBody>
      </p:sp>
      <p:sp>
        <p:nvSpPr>
          <p:cNvPr id="639" name="Google Shape;639;p29"/>
          <p:cNvSpPr txBox="1"/>
          <p:nvPr/>
        </p:nvSpPr>
        <p:spPr>
          <a:xfrm>
            <a:off x="2032655" y="6003159"/>
            <a:ext cx="576739" cy="737697"/>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4331" u="none" cap="none" strike="noStrike">
                <a:solidFill>
                  <a:srgbClr val="FFFFFF"/>
                </a:solidFill>
                <a:latin typeface="Arial"/>
                <a:ea typeface="Arial"/>
                <a:cs typeface="Arial"/>
                <a:sym typeface="Arial"/>
              </a:rPr>
              <a:t>or</a:t>
            </a:r>
            <a:endParaRPr/>
          </a:p>
        </p:txBody>
      </p:sp>
      <p:sp>
        <p:nvSpPr>
          <p:cNvPr id="640" name="Google Shape;640;p29"/>
          <p:cNvSpPr txBox="1"/>
          <p:nvPr/>
        </p:nvSpPr>
        <p:spPr>
          <a:xfrm>
            <a:off x="2722385" y="3306920"/>
            <a:ext cx="2047948" cy="1630247"/>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9591" u="sng" cap="none" strike="noStrike">
                <a:solidFill>
                  <a:srgbClr val="FFFFFF"/>
                </a:solidFill>
                <a:latin typeface="Arial"/>
                <a:ea typeface="Arial"/>
                <a:cs typeface="Arial"/>
                <a:sym typeface="Arial"/>
                <a:hlinkClick r:id="rId5">
                  <a:extLst>
                    <a:ext uri="{A12FA001-AC4F-418D-AE19-62706E023703}">
                      <ahyp:hlinkClr val="tx"/>
                    </a:ext>
                  </a:extLst>
                </a:hlinkClick>
              </a:rPr>
              <a:t>link</a:t>
            </a:r>
            <a:endParaRPr/>
          </a:p>
        </p:txBody>
      </p:sp>
      <p:sp>
        <p:nvSpPr>
          <p:cNvPr id="641" name="Google Shape;641;p29"/>
          <p:cNvSpPr txBox="1"/>
          <p:nvPr/>
        </p:nvSpPr>
        <p:spPr>
          <a:xfrm>
            <a:off x="8630834" y="3101025"/>
            <a:ext cx="10567945" cy="2403965"/>
          </a:xfrm>
          <a:prstGeom prst="rect">
            <a:avLst/>
          </a:prstGeom>
          <a:noFill/>
          <a:ln>
            <a:noFill/>
          </a:ln>
        </p:spPr>
        <p:txBody>
          <a:bodyPr anchorCtr="0" anchor="t" bIns="0" lIns="0" spcFirstLastPara="1" rIns="0" wrap="square" tIns="0">
            <a:spAutoFit/>
          </a:bodyPr>
          <a:lstStyle/>
          <a:p>
            <a:pPr indent="0" lvl="0" marL="0" marR="0" rtl="0" algn="ctr">
              <a:lnSpc>
                <a:spcPct val="89997"/>
              </a:lnSpc>
              <a:spcBef>
                <a:spcPts val="0"/>
              </a:spcBef>
              <a:spcAft>
                <a:spcPts val="0"/>
              </a:spcAft>
              <a:buNone/>
            </a:pPr>
            <a:r>
              <a:rPr b="1" i="0" lang="en-US" sz="16846" u="none" cap="none" strike="noStrike">
                <a:solidFill>
                  <a:srgbClr val="640354"/>
                </a:solidFill>
                <a:latin typeface="Arial"/>
                <a:ea typeface="Arial"/>
                <a:cs typeface="Arial"/>
                <a:sym typeface="Arial"/>
              </a:rPr>
              <a:t>SOON</a:t>
            </a:r>
            <a:endParaRPr/>
          </a:p>
        </p:txBody>
      </p:sp>
      <p:sp>
        <p:nvSpPr>
          <p:cNvPr id="642" name="Google Shape;642;p29"/>
          <p:cNvSpPr/>
          <p:nvPr/>
        </p:nvSpPr>
        <p:spPr>
          <a:xfrm>
            <a:off x="1028700" y="308841"/>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144" name="Shape 144"/>
        <p:cNvGrpSpPr/>
        <p:nvPr/>
      </p:nvGrpSpPr>
      <p:grpSpPr>
        <a:xfrm>
          <a:off x="0" y="0"/>
          <a:ext cx="0" cy="0"/>
          <a:chOff x="0" y="0"/>
          <a:chExt cx="0" cy="0"/>
        </a:xfrm>
      </p:grpSpPr>
      <p:sp>
        <p:nvSpPr>
          <p:cNvPr id="145" name="Google Shape;145;p3"/>
          <p:cNvSpPr/>
          <p:nvPr/>
        </p:nvSpPr>
        <p:spPr>
          <a:xfrm>
            <a:off x="5545890" y="2600969"/>
            <a:ext cx="1004586" cy="1004586"/>
          </a:xfrm>
          <a:custGeom>
            <a:rect b="b" l="l" r="r" t="t"/>
            <a:pathLst>
              <a:path extrusionOk="0" h="1004586" w="1004586">
                <a:moveTo>
                  <a:pt x="0" y="0"/>
                </a:moveTo>
                <a:lnTo>
                  <a:pt x="1004585" y="0"/>
                </a:lnTo>
                <a:lnTo>
                  <a:pt x="1004585" y="1004586"/>
                </a:lnTo>
                <a:lnTo>
                  <a:pt x="0" y="1004586"/>
                </a:lnTo>
                <a:lnTo>
                  <a:pt x="0" y="0"/>
                </a:lnTo>
                <a:close/>
              </a:path>
            </a:pathLst>
          </a:custGeom>
          <a:blipFill rotWithShape="1">
            <a:blip r:embed="rId3">
              <a:alphaModFix/>
            </a:blip>
            <a:stretch>
              <a:fillRect b="0" l="0" r="0" t="0"/>
            </a:stretch>
          </a:blipFill>
          <a:ln>
            <a:noFill/>
          </a:ln>
        </p:spPr>
      </p:sp>
      <p:grpSp>
        <p:nvGrpSpPr>
          <p:cNvPr id="146" name="Google Shape;146;p3"/>
          <p:cNvGrpSpPr/>
          <p:nvPr/>
        </p:nvGrpSpPr>
        <p:grpSpPr>
          <a:xfrm>
            <a:off x="5649065" y="2704144"/>
            <a:ext cx="798234" cy="798234"/>
            <a:chOff x="0" y="0"/>
            <a:chExt cx="812800" cy="812800"/>
          </a:xfrm>
        </p:grpSpPr>
        <p:sp>
          <p:nvSpPr>
            <p:cNvPr id="147" name="Google Shape;147;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i="0" lang="en-US" sz="2599" u="none" cap="none" strike="noStrike">
                  <a:solidFill>
                    <a:srgbClr val="01003B"/>
                  </a:solidFill>
                  <a:latin typeface="IBM Plex Sans"/>
                  <a:ea typeface="IBM Plex Sans"/>
                  <a:cs typeface="IBM Plex Sans"/>
                  <a:sym typeface="IBM Plex Sans"/>
                </a:rPr>
                <a:t>9</a:t>
              </a:r>
              <a:endParaRPr/>
            </a:p>
          </p:txBody>
        </p:sp>
      </p:grpSp>
      <p:sp>
        <p:nvSpPr>
          <p:cNvPr id="149" name="Google Shape;149;p3"/>
          <p:cNvSpPr/>
          <p:nvPr/>
        </p:nvSpPr>
        <p:spPr>
          <a:xfrm>
            <a:off x="5545890" y="4166238"/>
            <a:ext cx="1004586" cy="1004586"/>
          </a:xfrm>
          <a:custGeom>
            <a:rect b="b" l="l" r="r" t="t"/>
            <a:pathLst>
              <a:path extrusionOk="0" h="1004586" w="1004586">
                <a:moveTo>
                  <a:pt x="0" y="0"/>
                </a:moveTo>
                <a:lnTo>
                  <a:pt x="1004585" y="0"/>
                </a:lnTo>
                <a:lnTo>
                  <a:pt x="1004585" y="1004585"/>
                </a:lnTo>
                <a:lnTo>
                  <a:pt x="0" y="1004585"/>
                </a:lnTo>
                <a:lnTo>
                  <a:pt x="0" y="0"/>
                </a:lnTo>
                <a:close/>
              </a:path>
            </a:pathLst>
          </a:custGeom>
          <a:blipFill rotWithShape="1">
            <a:blip r:embed="rId3">
              <a:alphaModFix/>
            </a:blip>
            <a:stretch>
              <a:fillRect b="0" l="0" r="0" t="0"/>
            </a:stretch>
          </a:blipFill>
          <a:ln>
            <a:noFill/>
          </a:ln>
        </p:spPr>
      </p:sp>
      <p:grpSp>
        <p:nvGrpSpPr>
          <p:cNvPr id="150" name="Google Shape;150;p3"/>
          <p:cNvGrpSpPr/>
          <p:nvPr/>
        </p:nvGrpSpPr>
        <p:grpSpPr>
          <a:xfrm>
            <a:off x="5649065" y="4269413"/>
            <a:ext cx="798234" cy="798234"/>
            <a:chOff x="0" y="0"/>
            <a:chExt cx="812800" cy="812800"/>
          </a:xfrm>
        </p:grpSpPr>
        <p:sp>
          <p:nvSpPr>
            <p:cNvPr id="151" name="Google Shape;151;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i="0" lang="en-US" sz="2599" u="none" cap="none" strike="noStrike">
                  <a:solidFill>
                    <a:srgbClr val="01003B"/>
                  </a:solidFill>
                  <a:latin typeface="IBM Plex Sans"/>
                  <a:ea typeface="IBM Plex Sans"/>
                  <a:cs typeface="IBM Plex Sans"/>
                  <a:sym typeface="IBM Plex Sans"/>
                </a:rPr>
                <a:t>10</a:t>
              </a:r>
              <a:endParaRPr/>
            </a:p>
          </p:txBody>
        </p:sp>
      </p:grpSp>
      <p:sp>
        <p:nvSpPr>
          <p:cNvPr id="153" name="Google Shape;153;p3"/>
          <p:cNvSpPr/>
          <p:nvPr/>
        </p:nvSpPr>
        <p:spPr>
          <a:xfrm>
            <a:off x="5545890" y="5731507"/>
            <a:ext cx="1004586" cy="1004586"/>
          </a:xfrm>
          <a:custGeom>
            <a:rect b="b" l="l" r="r" t="t"/>
            <a:pathLst>
              <a:path extrusionOk="0" h="1004586" w="1004586">
                <a:moveTo>
                  <a:pt x="0" y="0"/>
                </a:moveTo>
                <a:lnTo>
                  <a:pt x="1004585" y="0"/>
                </a:lnTo>
                <a:lnTo>
                  <a:pt x="1004585" y="1004585"/>
                </a:lnTo>
                <a:lnTo>
                  <a:pt x="0" y="1004585"/>
                </a:lnTo>
                <a:lnTo>
                  <a:pt x="0" y="0"/>
                </a:lnTo>
                <a:close/>
              </a:path>
            </a:pathLst>
          </a:custGeom>
          <a:blipFill rotWithShape="1">
            <a:blip r:embed="rId3">
              <a:alphaModFix/>
            </a:blip>
            <a:stretch>
              <a:fillRect b="0" l="0" r="0" t="0"/>
            </a:stretch>
          </a:blipFill>
          <a:ln>
            <a:noFill/>
          </a:ln>
        </p:spPr>
      </p:sp>
      <p:grpSp>
        <p:nvGrpSpPr>
          <p:cNvPr id="154" name="Google Shape;154;p3"/>
          <p:cNvGrpSpPr/>
          <p:nvPr/>
        </p:nvGrpSpPr>
        <p:grpSpPr>
          <a:xfrm>
            <a:off x="5649065" y="5834682"/>
            <a:ext cx="798234" cy="798234"/>
            <a:chOff x="0" y="0"/>
            <a:chExt cx="812800" cy="812800"/>
          </a:xfrm>
        </p:grpSpPr>
        <p:sp>
          <p:nvSpPr>
            <p:cNvPr id="155" name="Google Shape;155;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i="0" lang="en-US" sz="2599" u="none" cap="none" strike="noStrike">
                  <a:solidFill>
                    <a:srgbClr val="01003B"/>
                  </a:solidFill>
                  <a:latin typeface="IBM Plex Sans"/>
                  <a:ea typeface="IBM Plex Sans"/>
                  <a:cs typeface="IBM Plex Sans"/>
                  <a:sym typeface="IBM Plex Sans"/>
                </a:rPr>
                <a:t>11</a:t>
              </a:r>
              <a:endParaRPr/>
            </a:p>
          </p:txBody>
        </p:sp>
      </p:grpSp>
      <p:sp>
        <p:nvSpPr>
          <p:cNvPr id="157" name="Google Shape;157;p3"/>
          <p:cNvSpPr/>
          <p:nvPr/>
        </p:nvSpPr>
        <p:spPr>
          <a:xfrm>
            <a:off x="5545890" y="7296775"/>
            <a:ext cx="1004586" cy="1004586"/>
          </a:xfrm>
          <a:custGeom>
            <a:rect b="b" l="l" r="r" t="t"/>
            <a:pathLst>
              <a:path extrusionOk="0" h="1004586" w="1004586">
                <a:moveTo>
                  <a:pt x="0" y="0"/>
                </a:moveTo>
                <a:lnTo>
                  <a:pt x="1004585" y="0"/>
                </a:lnTo>
                <a:lnTo>
                  <a:pt x="1004585" y="1004586"/>
                </a:lnTo>
                <a:lnTo>
                  <a:pt x="0" y="1004586"/>
                </a:lnTo>
                <a:lnTo>
                  <a:pt x="0" y="0"/>
                </a:lnTo>
                <a:close/>
              </a:path>
            </a:pathLst>
          </a:custGeom>
          <a:blipFill rotWithShape="1">
            <a:blip r:embed="rId3">
              <a:alphaModFix/>
            </a:blip>
            <a:stretch>
              <a:fillRect b="0" l="0" r="0" t="0"/>
            </a:stretch>
          </a:blipFill>
          <a:ln>
            <a:noFill/>
          </a:ln>
        </p:spPr>
      </p:sp>
      <p:grpSp>
        <p:nvGrpSpPr>
          <p:cNvPr id="158" name="Google Shape;158;p3"/>
          <p:cNvGrpSpPr/>
          <p:nvPr/>
        </p:nvGrpSpPr>
        <p:grpSpPr>
          <a:xfrm>
            <a:off x="5649065" y="7399951"/>
            <a:ext cx="798234" cy="798234"/>
            <a:chOff x="0" y="0"/>
            <a:chExt cx="812800" cy="812800"/>
          </a:xfrm>
        </p:grpSpPr>
        <p:sp>
          <p:nvSpPr>
            <p:cNvPr id="159" name="Google Shape;159;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i="0" lang="en-US" sz="2599" u="none" cap="none" strike="noStrike">
                  <a:solidFill>
                    <a:srgbClr val="01003B"/>
                  </a:solidFill>
                  <a:latin typeface="IBM Plex Sans"/>
                  <a:ea typeface="IBM Plex Sans"/>
                  <a:cs typeface="IBM Plex Sans"/>
                  <a:sym typeface="IBM Plex Sans"/>
                </a:rPr>
                <a:t>12</a:t>
              </a:r>
              <a:endParaRPr/>
            </a:p>
          </p:txBody>
        </p:sp>
      </p:grpSp>
      <p:sp>
        <p:nvSpPr>
          <p:cNvPr id="161" name="Google Shape;161;p3"/>
          <p:cNvSpPr txBox="1"/>
          <p:nvPr/>
        </p:nvSpPr>
        <p:spPr>
          <a:xfrm>
            <a:off x="1028700" y="3323125"/>
            <a:ext cx="46203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01003B"/>
                </a:solidFill>
                <a:latin typeface="Ultra"/>
                <a:ea typeface="Ultra"/>
                <a:cs typeface="Ultra"/>
                <a:sym typeface="Ultra"/>
              </a:rPr>
              <a:t>Agenda</a:t>
            </a:r>
            <a:endParaRPr/>
          </a:p>
        </p:txBody>
      </p:sp>
      <p:sp>
        <p:nvSpPr>
          <p:cNvPr id="162" name="Google Shape;162;p3"/>
          <p:cNvSpPr txBox="1"/>
          <p:nvPr/>
        </p:nvSpPr>
        <p:spPr>
          <a:xfrm>
            <a:off x="7094763" y="2860057"/>
            <a:ext cx="3562353"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sng" cap="none" strike="noStrike">
                <a:solidFill>
                  <a:srgbClr val="01003B"/>
                </a:solidFill>
                <a:latin typeface="IBM Plex Sans"/>
                <a:ea typeface="IBM Plex Sans"/>
                <a:cs typeface="IBM Plex Sans"/>
                <a:sym typeface="IBM Plex Sans"/>
              </a:rPr>
              <a:t>RESULTS</a:t>
            </a:r>
            <a:endParaRPr/>
          </a:p>
        </p:txBody>
      </p:sp>
      <p:sp>
        <p:nvSpPr>
          <p:cNvPr id="163" name="Google Shape;163;p3"/>
          <p:cNvSpPr txBox="1"/>
          <p:nvPr/>
        </p:nvSpPr>
        <p:spPr>
          <a:xfrm>
            <a:off x="7094763" y="4425326"/>
            <a:ext cx="3562353"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sng" cap="none" strike="noStrike">
                <a:solidFill>
                  <a:srgbClr val="01003B"/>
                </a:solidFill>
                <a:latin typeface="IBM Plex Sans"/>
                <a:ea typeface="IBM Plex Sans"/>
                <a:cs typeface="IBM Plex Sans"/>
                <a:sym typeface="IBM Plex Sans"/>
              </a:rPr>
              <a:t>CHALLENGES</a:t>
            </a:r>
            <a:endParaRPr/>
          </a:p>
        </p:txBody>
      </p:sp>
      <p:sp>
        <p:nvSpPr>
          <p:cNvPr id="164" name="Google Shape;164;p3"/>
          <p:cNvSpPr txBox="1"/>
          <p:nvPr/>
        </p:nvSpPr>
        <p:spPr>
          <a:xfrm>
            <a:off x="7094763" y="5781044"/>
            <a:ext cx="3562353" cy="8248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sng" cap="none" strike="noStrike">
                <a:solidFill>
                  <a:srgbClr val="01003B"/>
                </a:solidFill>
                <a:latin typeface="IBM Plex Sans"/>
                <a:ea typeface="IBM Plex Sans"/>
                <a:cs typeface="IBM Plex Sans"/>
                <a:sym typeface="IBM Plex Sans"/>
              </a:rPr>
              <a:t>FUTURE ENHANCEMENTS </a:t>
            </a:r>
            <a:endParaRPr/>
          </a:p>
        </p:txBody>
      </p:sp>
      <p:sp>
        <p:nvSpPr>
          <p:cNvPr id="165" name="Google Shape;165;p3"/>
          <p:cNvSpPr txBox="1"/>
          <p:nvPr/>
        </p:nvSpPr>
        <p:spPr>
          <a:xfrm>
            <a:off x="7094763" y="7555863"/>
            <a:ext cx="3562353"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1003B"/>
                </a:solidFill>
                <a:latin typeface="IBM Plex Sans"/>
                <a:ea typeface="IBM Plex Sans"/>
                <a:cs typeface="IBM Plex Sans"/>
                <a:sym typeface="IBM Plex Sans"/>
              </a:rPr>
              <a:t>CONCLUSION</a:t>
            </a:r>
            <a:endParaRPr/>
          </a:p>
        </p:txBody>
      </p:sp>
      <p:sp>
        <p:nvSpPr>
          <p:cNvPr id="166" name="Google Shape;166;p3"/>
          <p:cNvSpPr/>
          <p:nvPr/>
        </p:nvSpPr>
        <p:spPr>
          <a:xfrm>
            <a:off x="11511167" y="4122447"/>
            <a:ext cx="1004586" cy="1004586"/>
          </a:xfrm>
          <a:custGeom>
            <a:rect b="b" l="l" r="r" t="t"/>
            <a:pathLst>
              <a:path extrusionOk="0" h="1004586" w="1004586">
                <a:moveTo>
                  <a:pt x="0" y="0"/>
                </a:moveTo>
                <a:lnTo>
                  <a:pt x="1004586" y="0"/>
                </a:lnTo>
                <a:lnTo>
                  <a:pt x="1004586" y="1004585"/>
                </a:lnTo>
                <a:lnTo>
                  <a:pt x="0" y="1004585"/>
                </a:lnTo>
                <a:lnTo>
                  <a:pt x="0" y="0"/>
                </a:lnTo>
                <a:close/>
              </a:path>
            </a:pathLst>
          </a:custGeom>
          <a:blipFill rotWithShape="1">
            <a:blip r:embed="rId3">
              <a:alphaModFix/>
            </a:blip>
            <a:stretch>
              <a:fillRect b="0" l="0" r="0" t="0"/>
            </a:stretch>
          </a:blipFill>
          <a:ln>
            <a:noFill/>
          </a:ln>
        </p:spPr>
      </p:sp>
      <p:grpSp>
        <p:nvGrpSpPr>
          <p:cNvPr id="167" name="Google Shape;167;p3"/>
          <p:cNvGrpSpPr/>
          <p:nvPr/>
        </p:nvGrpSpPr>
        <p:grpSpPr>
          <a:xfrm>
            <a:off x="11614343" y="4225622"/>
            <a:ext cx="798234" cy="798234"/>
            <a:chOff x="0" y="0"/>
            <a:chExt cx="812800" cy="812800"/>
          </a:xfrm>
        </p:grpSpPr>
        <p:sp>
          <p:nvSpPr>
            <p:cNvPr id="168" name="Google Shape;168;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i="0" lang="en-US" sz="2599" u="none" cap="none" strike="noStrike">
                  <a:solidFill>
                    <a:srgbClr val="01003B"/>
                  </a:solidFill>
                  <a:latin typeface="IBM Plex Sans"/>
                  <a:ea typeface="IBM Plex Sans"/>
                  <a:cs typeface="IBM Plex Sans"/>
                  <a:sym typeface="IBM Plex Sans"/>
                </a:rPr>
                <a:t>13</a:t>
              </a:r>
              <a:endParaRPr/>
            </a:p>
          </p:txBody>
        </p:sp>
      </p:grpSp>
      <p:sp>
        <p:nvSpPr>
          <p:cNvPr id="170" name="Google Shape;170;p3"/>
          <p:cNvSpPr txBox="1"/>
          <p:nvPr/>
        </p:nvSpPr>
        <p:spPr>
          <a:xfrm>
            <a:off x="13060040" y="4381534"/>
            <a:ext cx="4097684"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1003B"/>
                </a:solidFill>
                <a:latin typeface="IBM Plex Sans"/>
                <a:ea typeface="IBM Plex Sans"/>
                <a:cs typeface="IBM Plex Sans"/>
                <a:sym typeface="IBM Plex Sans"/>
              </a:rPr>
              <a:t>QUESTIONS</a:t>
            </a:r>
            <a:endParaRPr/>
          </a:p>
        </p:txBody>
      </p:sp>
      <p:sp>
        <p:nvSpPr>
          <p:cNvPr id="171" name="Google Shape;171;p3"/>
          <p:cNvSpPr/>
          <p:nvPr/>
        </p:nvSpPr>
        <p:spPr>
          <a:xfrm>
            <a:off x="11542941" y="5731507"/>
            <a:ext cx="1004586" cy="1004586"/>
          </a:xfrm>
          <a:custGeom>
            <a:rect b="b" l="l" r="r" t="t"/>
            <a:pathLst>
              <a:path extrusionOk="0" h="1004586" w="1004586">
                <a:moveTo>
                  <a:pt x="0" y="0"/>
                </a:moveTo>
                <a:lnTo>
                  <a:pt x="1004586" y="0"/>
                </a:lnTo>
                <a:lnTo>
                  <a:pt x="1004586" y="1004585"/>
                </a:lnTo>
                <a:lnTo>
                  <a:pt x="0" y="1004585"/>
                </a:lnTo>
                <a:lnTo>
                  <a:pt x="0" y="0"/>
                </a:lnTo>
                <a:close/>
              </a:path>
            </a:pathLst>
          </a:custGeom>
          <a:blipFill rotWithShape="1">
            <a:blip r:embed="rId3">
              <a:alphaModFix/>
            </a:blip>
            <a:stretch>
              <a:fillRect b="0" l="0" r="0" t="0"/>
            </a:stretch>
          </a:blipFill>
          <a:ln>
            <a:noFill/>
          </a:ln>
        </p:spPr>
      </p:sp>
      <p:grpSp>
        <p:nvGrpSpPr>
          <p:cNvPr id="172" name="Google Shape;172;p3"/>
          <p:cNvGrpSpPr/>
          <p:nvPr/>
        </p:nvGrpSpPr>
        <p:grpSpPr>
          <a:xfrm>
            <a:off x="11646117" y="5834682"/>
            <a:ext cx="798234" cy="798234"/>
            <a:chOff x="0" y="0"/>
            <a:chExt cx="812800" cy="812800"/>
          </a:xfrm>
        </p:grpSpPr>
        <p:sp>
          <p:nvSpPr>
            <p:cNvPr id="173" name="Google Shape;173;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i="0" lang="en-US" sz="2599" u="none" cap="none" strike="noStrike">
                  <a:solidFill>
                    <a:srgbClr val="01003B"/>
                  </a:solidFill>
                  <a:latin typeface="IBM Plex Sans"/>
                  <a:ea typeface="IBM Plex Sans"/>
                  <a:cs typeface="IBM Plex Sans"/>
                  <a:sym typeface="IBM Plex Sans"/>
                </a:rPr>
                <a:t>14</a:t>
              </a:r>
              <a:endParaRPr/>
            </a:p>
          </p:txBody>
        </p:sp>
      </p:grpSp>
      <p:sp>
        <p:nvSpPr>
          <p:cNvPr id="175" name="Google Shape;175;p3"/>
          <p:cNvSpPr txBox="1"/>
          <p:nvPr/>
        </p:nvSpPr>
        <p:spPr>
          <a:xfrm>
            <a:off x="13091814" y="5990594"/>
            <a:ext cx="4097684"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sng" cap="none" strike="noStrike">
                <a:solidFill>
                  <a:srgbClr val="01003B"/>
                </a:solidFill>
                <a:latin typeface="IBM Plex Sans"/>
                <a:ea typeface="IBM Plex Sans"/>
                <a:cs typeface="IBM Plex Sans"/>
                <a:sym typeface="IBM Plex Sans"/>
              </a:rPr>
              <a:t>TRY IT </a:t>
            </a:r>
            <a:endParaRPr/>
          </a:p>
        </p:txBody>
      </p:sp>
      <p:sp>
        <p:nvSpPr>
          <p:cNvPr id="176" name="Google Shape;176;p3"/>
          <p:cNvSpPr/>
          <p:nvPr/>
        </p:nvSpPr>
        <p:spPr>
          <a:xfrm>
            <a:off x="1028700" y="308841"/>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3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648" name="Google Shape;648;p30"/>
          <p:cNvSpPr/>
          <p:nvPr/>
        </p:nvSpPr>
        <p:spPr>
          <a:xfrm rot="-8010284">
            <a:off x="11587855" y="-2741130"/>
            <a:ext cx="11342890" cy="9156806"/>
          </a:xfrm>
          <a:custGeom>
            <a:rect b="b" l="l" r="r" t="t"/>
            <a:pathLst>
              <a:path extrusionOk="0" h="9156806" w="11342890">
                <a:moveTo>
                  <a:pt x="0" y="0"/>
                </a:moveTo>
                <a:lnTo>
                  <a:pt x="11342890" y="0"/>
                </a:lnTo>
                <a:lnTo>
                  <a:pt x="11342890" y="9156805"/>
                </a:lnTo>
                <a:lnTo>
                  <a:pt x="0" y="9156805"/>
                </a:lnTo>
                <a:lnTo>
                  <a:pt x="0" y="0"/>
                </a:lnTo>
                <a:close/>
              </a:path>
            </a:pathLst>
          </a:custGeom>
          <a:blipFill rotWithShape="1">
            <a:blip r:embed="rId4">
              <a:alphaModFix/>
            </a:blip>
            <a:stretch>
              <a:fillRect b="0" l="0" r="0" t="0"/>
            </a:stretch>
          </a:blipFill>
          <a:ln>
            <a:noFill/>
          </a:ln>
        </p:spPr>
      </p:sp>
      <p:pic>
        <p:nvPicPr>
          <p:cNvPr id="649" name="Google Shape;649;p30"/>
          <p:cNvPicPr preferRelativeResize="0"/>
          <p:nvPr/>
        </p:nvPicPr>
        <p:blipFill rotWithShape="1">
          <a:blip r:embed="rId5">
            <a:alphaModFix/>
          </a:blip>
          <a:srcRect b="0" l="0" r="0" t="0"/>
          <a:stretch/>
        </p:blipFill>
        <p:spPr>
          <a:xfrm>
            <a:off x="8710214" y="3377558"/>
            <a:ext cx="7834084" cy="6188926"/>
          </a:xfrm>
          <a:prstGeom prst="rect">
            <a:avLst/>
          </a:prstGeom>
          <a:noFill/>
          <a:ln>
            <a:noFill/>
          </a:ln>
        </p:spPr>
      </p:pic>
      <p:sp>
        <p:nvSpPr>
          <p:cNvPr id="650" name="Google Shape;650;p30"/>
          <p:cNvSpPr txBox="1"/>
          <p:nvPr/>
        </p:nvSpPr>
        <p:spPr>
          <a:xfrm>
            <a:off x="675477" y="1563100"/>
            <a:ext cx="135654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i="0" lang="en-US" sz="7000" u="none" cap="none" strike="noStrike">
                <a:solidFill>
                  <a:srgbClr val="F8F8F8"/>
                </a:solidFill>
                <a:latin typeface="Ultra"/>
                <a:ea typeface="Ultra"/>
                <a:cs typeface="Ultra"/>
                <a:sym typeface="Ultra"/>
              </a:rPr>
              <a:t>Thanks for your time</a:t>
            </a:r>
            <a:endParaRPr/>
          </a:p>
        </p:txBody>
      </p:sp>
      <p:sp>
        <p:nvSpPr>
          <p:cNvPr id="651" name="Google Shape;651;p30"/>
          <p:cNvSpPr txBox="1"/>
          <p:nvPr/>
        </p:nvSpPr>
        <p:spPr>
          <a:xfrm>
            <a:off x="1028700" y="2837541"/>
            <a:ext cx="3299898" cy="48133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800" u="none" cap="none" strike="noStrike">
                <a:solidFill>
                  <a:srgbClr val="F8F8F8"/>
                </a:solidFill>
                <a:latin typeface="IBM Plex Sans"/>
                <a:ea typeface="IBM Plex Sans"/>
                <a:cs typeface="IBM Plex Sans"/>
                <a:sym typeface="IBM Plex Sans"/>
              </a:rPr>
              <a:t>need your Feedback</a:t>
            </a:r>
            <a:endParaRPr/>
          </a:p>
        </p:txBody>
      </p:sp>
      <p:sp>
        <p:nvSpPr>
          <p:cNvPr id="652" name="Google Shape;652;p30"/>
          <p:cNvSpPr txBox="1"/>
          <p:nvPr/>
        </p:nvSpPr>
        <p:spPr>
          <a:xfrm>
            <a:off x="863792" y="4009648"/>
            <a:ext cx="4573310" cy="2462373"/>
          </a:xfrm>
          <a:prstGeom prst="rect">
            <a:avLst/>
          </a:prstGeom>
          <a:noFill/>
          <a:ln>
            <a:noFill/>
          </a:ln>
        </p:spPr>
        <p:txBody>
          <a:bodyPr anchorCtr="0" anchor="t" bIns="0" lIns="0" spcFirstLastPara="1" rIns="0" wrap="square" tIns="0">
            <a:spAutoFit/>
          </a:bodyPr>
          <a:lstStyle/>
          <a:p>
            <a:pPr indent="0" lvl="0" marL="0" marR="0" rtl="0" algn="l">
              <a:lnSpc>
                <a:spcPct val="139985"/>
              </a:lnSpc>
              <a:spcBef>
                <a:spcPts val="0"/>
              </a:spcBef>
              <a:spcAft>
                <a:spcPts val="0"/>
              </a:spcAft>
              <a:buNone/>
            </a:pPr>
            <a:r>
              <a:rPr b="0" i="0" lang="en-US" sz="2806" u="none" cap="none" strike="noStrike">
                <a:solidFill>
                  <a:srgbClr val="F8F8F8"/>
                </a:solidFill>
                <a:latin typeface="IBM Plex Sans"/>
                <a:ea typeface="IBM Plex Sans"/>
                <a:cs typeface="IBM Plex Sans"/>
                <a:sym typeface="IBM Plex Sans"/>
              </a:rPr>
              <a:t>Nassar Khaled Mahmoud</a:t>
            </a:r>
            <a:endParaRPr/>
          </a:p>
          <a:p>
            <a:pPr indent="0" lvl="0" marL="0" marR="0" rtl="0" algn="l">
              <a:lnSpc>
                <a:spcPct val="139985"/>
              </a:lnSpc>
              <a:spcBef>
                <a:spcPts val="0"/>
              </a:spcBef>
              <a:spcAft>
                <a:spcPts val="0"/>
              </a:spcAft>
              <a:buNone/>
            </a:pPr>
            <a:r>
              <a:rPr b="0" i="0" lang="en-US" sz="2806" u="none" cap="none" strike="noStrike">
                <a:solidFill>
                  <a:srgbClr val="F8F8F8"/>
                </a:solidFill>
                <a:latin typeface="IBM Plex Sans"/>
                <a:ea typeface="IBM Plex Sans"/>
                <a:cs typeface="IBM Plex Sans"/>
                <a:sym typeface="IBM Plex Sans"/>
              </a:rPr>
              <a:t>Abdelrahman Moustafa Attia</a:t>
            </a:r>
            <a:endParaRPr/>
          </a:p>
          <a:p>
            <a:pPr indent="0" lvl="0" marL="0" marR="0" rtl="0" algn="l">
              <a:lnSpc>
                <a:spcPct val="139985"/>
              </a:lnSpc>
              <a:spcBef>
                <a:spcPts val="0"/>
              </a:spcBef>
              <a:spcAft>
                <a:spcPts val="0"/>
              </a:spcAft>
              <a:buNone/>
            </a:pPr>
            <a:r>
              <a:rPr b="0" i="0" lang="en-US" sz="2806" u="none" cap="none" strike="noStrike">
                <a:solidFill>
                  <a:srgbClr val="F8F8F8"/>
                </a:solidFill>
                <a:latin typeface="IBM Plex Sans"/>
                <a:ea typeface="IBM Plex Sans"/>
                <a:cs typeface="IBM Plex Sans"/>
                <a:sym typeface="IBM Plex Sans"/>
              </a:rPr>
              <a:t>Omar Medhat Mohamed</a:t>
            </a:r>
            <a:endParaRPr/>
          </a:p>
          <a:p>
            <a:pPr indent="0" lvl="0" marL="0" marR="0" rtl="0" algn="l">
              <a:lnSpc>
                <a:spcPct val="139985"/>
              </a:lnSpc>
              <a:spcBef>
                <a:spcPts val="0"/>
              </a:spcBef>
              <a:spcAft>
                <a:spcPts val="0"/>
              </a:spcAft>
              <a:buNone/>
            </a:pPr>
            <a:r>
              <a:rPr b="0" i="0" lang="en-US" sz="2806" u="none" cap="none" strike="noStrike">
                <a:solidFill>
                  <a:srgbClr val="F8F8F8"/>
                </a:solidFill>
                <a:latin typeface="IBM Plex Sans"/>
                <a:ea typeface="IBM Plex Sans"/>
                <a:cs typeface="IBM Plex Sans"/>
                <a:sym typeface="IBM Plex Sans"/>
              </a:rPr>
              <a:t>Habeba Mostafa Desoky </a:t>
            </a:r>
            <a:endParaRPr/>
          </a:p>
          <a:p>
            <a:pPr indent="0" lvl="0" marL="0" marR="0" rtl="0" algn="l">
              <a:lnSpc>
                <a:spcPct val="139985"/>
              </a:lnSpc>
              <a:spcBef>
                <a:spcPts val="0"/>
              </a:spcBef>
              <a:spcAft>
                <a:spcPts val="0"/>
              </a:spcAft>
              <a:buNone/>
            </a:pPr>
            <a:r>
              <a:rPr b="0" i="0" lang="en-US" sz="2806" u="none" cap="none" strike="noStrike">
                <a:solidFill>
                  <a:srgbClr val="F8F8F8"/>
                </a:solidFill>
                <a:latin typeface="IBM Plex Sans"/>
                <a:ea typeface="IBM Plex Sans"/>
                <a:cs typeface="IBM Plex Sans"/>
                <a:sym typeface="IBM Plex Sans"/>
              </a:rPr>
              <a:t>Carol Maged Victor</a:t>
            </a:r>
            <a:endParaRPr/>
          </a:p>
        </p:txBody>
      </p:sp>
      <p:sp>
        <p:nvSpPr>
          <p:cNvPr id="653" name="Google Shape;653;p30"/>
          <p:cNvSpPr/>
          <p:nvPr/>
        </p:nvSpPr>
        <p:spPr>
          <a:xfrm>
            <a:off x="1028700" y="308841"/>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180" name="Shape 180"/>
        <p:cNvGrpSpPr/>
        <p:nvPr/>
      </p:nvGrpSpPr>
      <p:grpSpPr>
        <a:xfrm>
          <a:off x="0" y="0"/>
          <a:ext cx="0" cy="0"/>
          <a:chOff x="0" y="0"/>
          <a:chExt cx="0" cy="0"/>
        </a:xfrm>
      </p:grpSpPr>
      <p:sp>
        <p:nvSpPr>
          <p:cNvPr id="181" name="Google Shape;181;p4"/>
          <p:cNvSpPr/>
          <p:nvPr/>
        </p:nvSpPr>
        <p:spPr>
          <a:xfrm>
            <a:off x="-1466189" y="1528403"/>
            <a:ext cx="10148426" cy="10148426"/>
          </a:xfrm>
          <a:custGeom>
            <a:rect b="b" l="l" r="r" t="t"/>
            <a:pathLst>
              <a:path extrusionOk="0"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rotWithShape="1">
            <a:blip r:embed="rId3">
              <a:alphaModFix/>
            </a:blip>
            <a:stretch>
              <a:fillRect b="0" l="-30603" r="-1948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 name="Google Shape;182;p4"/>
          <p:cNvGrpSpPr/>
          <p:nvPr/>
        </p:nvGrpSpPr>
        <p:grpSpPr>
          <a:xfrm>
            <a:off x="9893541" y="2319012"/>
            <a:ext cx="7365759" cy="6676398"/>
            <a:chOff x="0" y="-9525"/>
            <a:chExt cx="9821012" cy="8901863"/>
          </a:xfrm>
        </p:grpSpPr>
        <p:sp>
          <p:nvSpPr>
            <p:cNvPr id="183" name="Google Shape;183;p4"/>
            <p:cNvSpPr txBox="1"/>
            <p:nvPr/>
          </p:nvSpPr>
          <p:spPr>
            <a:xfrm>
              <a:off x="0" y="-9525"/>
              <a:ext cx="9821012" cy="14319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01003B"/>
                  </a:solidFill>
                  <a:latin typeface="Ultra"/>
                  <a:ea typeface="Ultra"/>
                  <a:cs typeface="Ultra"/>
                  <a:sym typeface="Ultra"/>
                </a:rPr>
                <a:t>Introduction</a:t>
              </a:r>
              <a:endParaRPr/>
            </a:p>
          </p:txBody>
        </p:sp>
        <p:sp>
          <p:nvSpPr>
            <p:cNvPr id="184" name="Google Shape;184;p4"/>
            <p:cNvSpPr txBox="1"/>
            <p:nvPr/>
          </p:nvSpPr>
          <p:spPr>
            <a:xfrm>
              <a:off x="0" y="2326015"/>
              <a:ext cx="8028915" cy="6566323"/>
            </a:xfrm>
            <a:prstGeom prst="rect">
              <a:avLst/>
            </a:prstGeom>
            <a:noFill/>
            <a:ln>
              <a:noFill/>
            </a:ln>
          </p:spPr>
          <p:txBody>
            <a:bodyPr anchorCtr="0" anchor="t" bIns="0" lIns="0" spcFirstLastPara="1" rIns="0" wrap="square" tIns="0">
              <a:spAutoFit/>
            </a:bodyPr>
            <a:lstStyle/>
            <a:p>
              <a:pPr indent="-302261" lvl="1" marL="604521" marR="0" rtl="0" algn="l">
                <a:lnSpc>
                  <a:spcPct val="140000"/>
                </a:lnSpc>
                <a:spcBef>
                  <a:spcPts val="0"/>
                </a:spcBef>
                <a:spcAft>
                  <a:spcPts val="0"/>
                </a:spcAft>
                <a:buClr>
                  <a:srgbClr val="01003B"/>
                </a:buClr>
                <a:buSzPts val="2800"/>
                <a:buFont typeface="Arial"/>
                <a:buChar char="•"/>
              </a:pPr>
              <a:r>
                <a:rPr b="0" i="0" lang="en-US" sz="2800" u="none" cap="none" strike="noStrike">
                  <a:solidFill>
                    <a:srgbClr val="01003B"/>
                  </a:solidFill>
                  <a:latin typeface="IBM Plex Sans"/>
                  <a:ea typeface="IBM Plex Sans"/>
                  <a:cs typeface="IBM Plex Sans"/>
                  <a:sym typeface="IBM Plex Sans"/>
                </a:rPr>
                <a:t>With the increasing globalization, there is a growing need for efficient and accurate translation tools.</a:t>
              </a:r>
              <a:endParaRPr/>
            </a:p>
            <a:p>
              <a:pPr indent="-302261" lvl="1" marL="604521" marR="0" rtl="0" algn="l">
                <a:lnSpc>
                  <a:spcPct val="140000"/>
                </a:lnSpc>
                <a:spcBef>
                  <a:spcPts val="0"/>
                </a:spcBef>
                <a:spcAft>
                  <a:spcPts val="0"/>
                </a:spcAft>
                <a:buClr>
                  <a:srgbClr val="01003B"/>
                </a:buClr>
                <a:buSzPts val="2800"/>
                <a:buFont typeface="Arial"/>
                <a:buChar char="•"/>
              </a:pPr>
              <a:r>
                <a:rPr b="0" i="0" lang="en-US" sz="2800" u="none" cap="none" strike="noStrike">
                  <a:solidFill>
                    <a:srgbClr val="01003B"/>
                  </a:solidFill>
                  <a:latin typeface="IBM Plex Sans"/>
                  <a:ea typeface="IBM Plex Sans"/>
                  <a:cs typeface="IBM Plex Sans"/>
                  <a:sym typeface="IBM Plex Sans"/>
                </a:rPr>
                <a:t>Existing solutions often focus on only one aspect, such as text translation, without integrating image, document, and real-time communication support.</a:t>
              </a:r>
              <a:endParaRPr/>
            </a:p>
            <a:p>
              <a:pPr indent="0" lvl="0" marL="0" marR="0" rtl="0" algn="l">
                <a:lnSpc>
                  <a:spcPct val="140000"/>
                </a:lnSpc>
                <a:spcBef>
                  <a:spcPts val="0"/>
                </a:spcBef>
                <a:spcAft>
                  <a:spcPts val="0"/>
                </a:spcAft>
                <a:buNone/>
              </a:pPr>
              <a:r>
                <a:t/>
              </a:r>
              <a:endParaRPr b="0" i="0" sz="2800" u="none" cap="none" strike="noStrike">
                <a:solidFill>
                  <a:srgbClr val="01003B"/>
                </a:solidFill>
                <a:latin typeface="IBM Plex Sans"/>
                <a:ea typeface="IBM Plex Sans"/>
                <a:cs typeface="IBM Plex Sans"/>
                <a:sym typeface="IBM Plex Sans"/>
              </a:endParaRPr>
            </a:p>
          </p:txBody>
        </p:sp>
      </p:grpSp>
      <p:grpSp>
        <p:nvGrpSpPr>
          <p:cNvPr id="185" name="Google Shape;185;p4"/>
          <p:cNvGrpSpPr/>
          <p:nvPr/>
        </p:nvGrpSpPr>
        <p:grpSpPr>
          <a:xfrm>
            <a:off x="14578523" y="8985885"/>
            <a:ext cx="2680777" cy="502293"/>
            <a:chOff x="0" y="0"/>
            <a:chExt cx="3574370" cy="669724"/>
          </a:xfrm>
        </p:grpSpPr>
        <p:sp>
          <p:nvSpPr>
            <p:cNvPr id="186" name="Google Shape;186;p4"/>
            <p:cNvSpPr/>
            <p:nvPr/>
          </p:nvSpPr>
          <p:spPr>
            <a:xfrm>
              <a:off x="2904646" y="0"/>
              <a:ext cx="669724" cy="669724"/>
            </a:xfrm>
            <a:custGeom>
              <a:rect b="b" l="l" r="r" t="t"/>
              <a:pathLst>
                <a:path extrusionOk="0" h="669724" w="669724">
                  <a:moveTo>
                    <a:pt x="0" y="0"/>
                  </a:moveTo>
                  <a:lnTo>
                    <a:pt x="669724" y="0"/>
                  </a:lnTo>
                  <a:lnTo>
                    <a:pt x="669724" y="669724"/>
                  </a:lnTo>
                  <a:lnTo>
                    <a:pt x="0" y="669724"/>
                  </a:lnTo>
                  <a:lnTo>
                    <a:pt x="0" y="0"/>
                  </a:lnTo>
                  <a:close/>
                </a:path>
              </a:pathLst>
            </a:custGeom>
            <a:blipFill rotWithShape="1">
              <a:blip r:embed="rId4">
                <a:alphaModFix/>
              </a:blip>
              <a:stretch>
                <a:fillRect b="0" l="0" r="0" t="0"/>
              </a:stretch>
            </a:blipFill>
            <a:ln>
              <a:noFill/>
            </a:ln>
          </p:spPr>
        </p:sp>
        <p:sp>
          <p:nvSpPr>
            <p:cNvPr id="187" name="Google Shape;187;p4"/>
            <p:cNvSpPr/>
            <p:nvPr/>
          </p:nvSpPr>
          <p:spPr>
            <a:xfrm flipH="1">
              <a:off x="3172573" y="185060"/>
              <a:ext cx="180511" cy="299604"/>
            </a:xfrm>
            <a:custGeom>
              <a:rect b="b" l="l" r="r" t="t"/>
              <a:pathLst>
                <a:path extrusionOk="0" h="299604" w="180511">
                  <a:moveTo>
                    <a:pt x="180512" y="0"/>
                  </a:moveTo>
                  <a:lnTo>
                    <a:pt x="0" y="0"/>
                  </a:lnTo>
                  <a:lnTo>
                    <a:pt x="0" y="299604"/>
                  </a:lnTo>
                  <a:lnTo>
                    <a:pt x="180512" y="299604"/>
                  </a:lnTo>
                  <a:lnTo>
                    <a:pt x="180512" y="0"/>
                  </a:lnTo>
                  <a:close/>
                </a:path>
              </a:pathLst>
            </a:custGeom>
            <a:blipFill rotWithShape="1">
              <a:blip r:embed="rId5">
                <a:alphaModFix/>
              </a:blip>
              <a:stretch>
                <a:fillRect b="0" l="0" r="0" t="0"/>
              </a:stretch>
            </a:blipFill>
            <a:ln>
              <a:noFill/>
            </a:ln>
          </p:spPr>
        </p:sp>
        <p:sp>
          <p:nvSpPr>
            <p:cNvPr id="188" name="Google Shape;188;p4"/>
            <p:cNvSpPr txBox="1"/>
            <p:nvPr/>
          </p:nvSpPr>
          <p:spPr>
            <a:xfrm>
              <a:off x="0" y="134268"/>
              <a:ext cx="2644161" cy="382138"/>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None/>
              </a:pPr>
              <a:r>
                <a:rPr b="1" i="0" lang="en-US" sz="1800" u="sng" cap="none" strike="noStrike">
                  <a:solidFill>
                    <a:srgbClr val="01003B"/>
                  </a:solidFill>
                  <a:latin typeface="Ultra"/>
                  <a:ea typeface="Ultra"/>
                  <a:cs typeface="Ultra"/>
                  <a:sym typeface="Ultra"/>
                  <a:hlinkClick action="ppaction://hlinksldjump" r:id="rId6">
                    <a:extLst>
                      <a:ext uri="{A12FA001-AC4F-418D-AE19-62706E023703}">
                        <ahyp:hlinkClr val="tx"/>
                      </a:ext>
                    </a:extLst>
                  </a:hlinkClick>
                </a:rPr>
                <a:t>Back to Agenda</a:t>
              </a:r>
              <a:endParaRPr/>
            </a:p>
          </p:txBody>
        </p:sp>
      </p:grpSp>
      <p:sp>
        <p:nvSpPr>
          <p:cNvPr id="189" name="Google Shape;189;p4"/>
          <p:cNvSpPr/>
          <p:nvPr/>
        </p:nvSpPr>
        <p:spPr>
          <a:xfrm>
            <a:off x="1028700" y="308841"/>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193" name="Shape 193"/>
        <p:cNvGrpSpPr/>
        <p:nvPr/>
      </p:nvGrpSpPr>
      <p:grpSpPr>
        <a:xfrm>
          <a:off x="0" y="0"/>
          <a:ext cx="0" cy="0"/>
          <a:chOff x="0" y="0"/>
          <a:chExt cx="0" cy="0"/>
        </a:xfrm>
      </p:grpSpPr>
      <p:sp>
        <p:nvSpPr>
          <p:cNvPr id="194" name="Google Shape;194;p5"/>
          <p:cNvSpPr/>
          <p:nvPr/>
        </p:nvSpPr>
        <p:spPr>
          <a:xfrm rot="-2415644">
            <a:off x="8186153" y="5793761"/>
            <a:ext cx="15465517" cy="5595705"/>
          </a:xfrm>
          <a:custGeom>
            <a:rect b="b" l="l" r="r" t="t"/>
            <a:pathLst>
              <a:path extrusionOk="0" h="5595705" w="15465517">
                <a:moveTo>
                  <a:pt x="0" y="0"/>
                </a:moveTo>
                <a:lnTo>
                  <a:pt x="15465517" y="0"/>
                </a:lnTo>
                <a:lnTo>
                  <a:pt x="15465517" y="5595705"/>
                </a:lnTo>
                <a:lnTo>
                  <a:pt x="0" y="5595705"/>
                </a:lnTo>
                <a:lnTo>
                  <a:pt x="0" y="0"/>
                </a:lnTo>
                <a:close/>
              </a:path>
            </a:pathLst>
          </a:custGeom>
          <a:blipFill rotWithShape="1">
            <a:blip r:embed="rId3">
              <a:alphaModFix/>
            </a:blip>
            <a:stretch>
              <a:fillRect b="0" l="0" r="0" t="0"/>
            </a:stretch>
          </a:blipFill>
          <a:ln>
            <a:noFill/>
          </a:ln>
        </p:spPr>
      </p:sp>
      <p:sp>
        <p:nvSpPr>
          <p:cNvPr id="195" name="Google Shape;195;p5"/>
          <p:cNvSpPr txBox="1"/>
          <p:nvPr/>
        </p:nvSpPr>
        <p:spPr>
          <a:xfrm>
            <a:off x="1028700" y="1871673"/>
            <a:ext cx="10387445" cy="1076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01003B"/>
                </a:solidFill>
                <a:latin typeface="Ultra"/>
                <a:ea typeface="Ultra"/>
                <a:cs typeface="Ultra"/>
                <a:sym typeface="Ultra"/>
              </a:rPr>
              <a:t>System Overview</a:t>
            </a:r>
            <a:endParaRPr/>
          </a:p>
        </p:txBody>
      </p:sp>
      <p:grpSp>
        <p:nvGrpSpPr>
          <p:cNvPr id="196" name="Google Shape;196;p5"/>
          <p:cNvGrpSpPr/>
          <p:nvPr/>
        </p:nvGrpSpPr>
        <p:grpSpPr>
          <a:xfrm>
            <a:off x="14578523" y="956821"/>
            <a:ext cx="2680777" cy="502293"/>
            <a:chOff x="0" y="0"/>
            <a:chExt cx="3574370" cy="669724"/>
          </a:xfrm>
        </p:grpSpPr>
        <p:sp>
          <p:nvSpPr>
            <p:cNvPr id="197" name="Google Shape;197;p5"/>
            <p:cNvSpPr/>
            <p:nvPr/>
          </p:nvSpPr>
          <p:spPr>
            <a:xfrm>
              <a:off x="2904646" y="0"/>
              <a:ext cx="669724" cy="669724"/>
            </a:xfrm>
            <a:custGeom>
              <a:rect b="b" l="l" r="r" t="t"/>
              <a:pathLst>
                <a:path extrusionOk="0" h="669724" w="669724">
                  <a:moveTo>
                    <a:pt x="0" y="0"/>
                  </a:moveTo>
                  <a:lnTo>
                    <a:pt x="669724" y="0"/>
                  </a:lnTo>
                  <a:lnTo>
                    <a:pt x="669724" y="669724"/>
                  </a:lnTo>
                  <a:lnTo>
                    <a:pt x="0" y="669724"/>
                  </a:lnTo>
                  <a:lnTo>
                    <a:pt x="0" y="0"/>
                  </a:lnTo>
                  <a:close/>
                </a:path>
              </a:pathLst>
            </a:custGeom>
            <a:blipFill rotWithShape="1">
              <a:blip r:embed="rId4">
                <a:alphaModFix/>
              </a:blip>
              <a:stretch>
                <a:fillRect b="0" l="0" r="0" t="0"/>
              </a:stretch>
            </a:blipFill>
            <a:ln>
              <a:noFill/>
            </a:ln>
          </p:spPr>
        </p:sp>
        <p:sp>
          <p:nvSpPr>
            <p:cNvPr id="198" name="Google Shape;198;p5"/>
            <p:cNvSpPr/>
            <p:nvPr/>
          </p:nvSpPr>
          <p:spPr>
            <a:xfrm flipH="1">
              <a:off x="3172573" y="185060"/>
              <a:ext cx="180511" cy="299604"/>
            </a:xfrm>
            <a:custGeom>
              <a:rect b="b" l="l" r="r" t="t"/>
              <a:pathLst>
                <a:path extrusionOk="0" h="299604" w="180511">
                  <a:moveTo>
                    <a:pt x="180512" y="0"/>
                  </a:moveTo>
                  <a:lnTo>
                    <a:pt x="0" y="0"/>
                  </a:lnTo>
                  <a:lnTo>
                    <a:pt x="0" y="299604"/>
                  </a:lnTo>
                  <a:lnTo>
                    <a:pt x="180512" y="299604"/>
                  </a:lnTo>
                  <a:lnTo>
                    <a:pt x="180512" y="0"/>
                  </a:lnTo>
                  <a:close/>
                </a:path>
              </a:pathLst>
            </a:custGeom>
            <a:blipFill rotWithShape="1">
              <a:blip r:embed="rId5">
                <a:alphaModFix/>
              </a:blip>
              <a:stretch>
                <a:fillRect b="0" l="0" r="0" t="0"/>
              </a:stretch>
            </a:blipFill>
            <a:ln>
              <a:noFill/>
            </a:ln>
          </p:spPr>
        </p:sp>
        <p:sp>
          <p:nvSpPr>
            <p:cNvPr id="199" name="Google Shape;199;p5"/>
            <p:cNvSpPr txBox="1"/>
            <p:nvPr/>
          </p:nvSpPr>
          <p:spPr>
            <a:xfrm>
              <a:off x="0" y="134268"/>
              <a:ext cx="2644161" cy="382138"/>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None/>
              </a:pPr>
              <a:r>
                <a:rPr b="1" i="0" lang="en-US" sz="1800" u="sng" cap="none" strike="noStrike">
                  <a:solidFill>
                    <a:srgbClr val="01003B"/>
                  </a:solidFill>
                  <a:latin typeface="Ultra"/>
                  <a:ea typeface="Ultra"/>
                  <a:cs typeface="Ultra"/>
                  <a:sym typeface="Ultra"/>
                  <a:hlinkClick action="ppaction://hlinksldjump" r:id="rId6">
                    <a:extLst>
                      <a:ext uri="{A12FA001-AC4F-418D-AE19-62706E023703}">
                        <ahyp:hlinkClr val="tx"/>
                      </a:ext>
                    </a:extLst>
                  </a:hlinkClick>
                </a:rPr>
                <a:t>Back to Agenda</a:t>
              </a:r>
              <a:endParaRPr/>
            </a:p>
          </p:txBody>
        </p:sp>
      </p:grpSp>
      <p:sp>
        <p:nvSpPr>
          <p:cNvPr id="200" name="Google Shape;200;p5"/>
          <p:cNvSpPr txBox="1"/>
          <p:nvPr/>
        </p:nvSpPr>
        <p:spPr>
          <a:xfrm>
            <a:off x="1028700" y="3286202"/>
            <a:ext cx="13152120" cy="217932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1" i="0" lang="en-US" sz="2999" u="none" cap="none" strike="noStrike">
                <a:solidFill>
                  <a:srgbClr val="000000"/>
                </a:solidFill>
                <a:latin typeface="IBM Plex Sans"/>
                <a:ea typeface="IBM Plex Sans"/>
                <a:cs typeface="IBM Plex Sans"/>
                <a:sym typeface="IBM Plex Sans"/>
              </a:rPr>
              <a:t>Core Components:</a:t>
            </a:r>
            <a:endParaRPr/>
          </a:p>
          <a:p>
            <a:pPr indent="-259079" lvl="1" marL="518160" marR="0" rtl="0" algn="l">
              <a:lnSpc>
                <a:spcPct val="139958"/>
              </a:lnSpc>
              <a:spcBef>
                <a:spcPts val="0"/>
              </a:spcBef>
              <a:spcAft>
                <a:spcPts val="0"/>
              </a:spcAft>
              <a:buClr>
                <a:srgbClr val="000000"/>
              </a:buClr>
              <a:buSzPts val="2400"/>
              <a:buFont typeface="Arial"/>
              <a:buChar char="•"/>
            </a:pPr>
            <a:r>
              <a:rPr b="0" i="0" lang="en-US" sz="2400" u="none" cap="none" strike="noStrike">
                <a:solidFill>
                  <a:srgbClr val="000000"/>
                </a:solidFill>
                <a:latin typeface="IBM Plex Sans"/>
                <a:ea typeface="IBM Plex Sans"/>
                <a:cs typeface="IBM Plex Sans"/>
                <a:sym typeface="IBM Plex Sans"/>
              </a:rPr>
              <a:t>Translation Model: Provides context-aware, accurate translations across multiple languages.</a:t>
            </a:r>
            <a:endParaRPr/>
          </a:p>
          <a:p>
            <a:pPr indent="-259079" lvl="1" marL="518160" marR="0" rtl="0" algn="l">
              <a:lnSpc>
                <a:spcPct val="139958"/>
              </a:lnSpc>
              <a:spcBef>
                <a:spcPts val="0"/>
              </a:spcBef>
              <a:spcAft>
                <a:spcPts val="0"/>
              </a:spcAft>
              <a:buClr>
                <a:srgbClr val="000000"/>
              </a:buClr>
              <a:buSzPts val="2400"/>
              <a:buFont typeface="Arial"/>
              <a:buChar char="•"/>
            </a:pPr>
            <a:r>
              <a:rPr b="0" i="0" lang="en-US" sz="2400" u="none" cap="none" strike="noStrike">
                <a:solidFill>
                  <a:srgbClr val="000000"/>
                </a:solidFill>
                <a:latin typeface="IBM Plex Sans"/>
                <a:ea typeface="IBM Plex Sans"/>
                <a:cs typeface="IBM Plex Sans"/>
                <a:sym typeface="IBM Plex Sans"/>
              </a:rPr>
              <a:t>Image-to-Text Conversion: Extracts text from images and translates it.</a:t>
            </a:r>
            <a:endParaRPr/>
          </a:p>
          <a:p>
            <a:pPr indent="-259079" lvl="1" marL="518160" marR="0" rtl="0" algn="l">
              <a:lnSpc>
                <a:spcPct val="139958"/>
              </a:lnSpc>
              <a:spcBef>
                <a:spcPts val="0"/>
              </a:spcBef>
              <a:spcAft>
                <a:spcPts val="0"/>
              </a:spcAft>
              <a:buClr>
                <a:srgbClr val="000000"/>
              </a:buClr>
              <a:buSzPts val="2400"/>
              <a:buFont typeface="Arial"/>
              <a:buChar char="•"/>
            </a:pPr>
            <a:r>
              <a:rPr b="0" i="0" lang="en-US" sz="2400" u="none" cap="none" strike="noStrike">
                <a:solidFill>
                  <a:srgbClr val="000000"/>
                </a:solidFill>
                <a:latin typeface="IBM Plex Sans"/>
                <a:ea typeface="IBM Plex Sans"/>
                <a:cs typeface="IBM Plex Sans"/>
                <a:sym typeface="IBM Plex Sans"/>
              </a:rPr>
              <a:t>Chat Interface: Real-time translation of conversations for interactive communication.</a:t>
            </a:r>
            <a:endParaRPr/>
          </a:p>
          <a:p>
            <a:pPr indent="-259079" lvl="1" marL="518160" marR="0" rtl="0" algn="l">
              <a:lnSpc>
                <a:spcPct val="139958"/>
              </a:lnSpc>
              <a:spcBef>
                <a:spcPts val="0"/>
              </a:spcBef>
              <a:spcAft>
                <a:spcPts val="0"/>
              </a:spcAft>
              <a:buClr>
                <a:srgbClr val="000000"/>
              </a:buClr>
              <a:buSzPts val="2400"/>
              <a:buFont typeface="Arial"/>
              <a:buChar char="•"/>
            </a:pPr>
            <a:r>
              <a:rPr b="0" i="0" lang="en-US" sz="2400" u="none" cap="none" strike="noStrike">
                <a:solidFill>
                  <a:srgbClr val="000000"/>
                </a:solidFill>
                <a:latin typeface="IBM Plex Sans"/>
                <a:ea typeface="IBM Plex Sans"/>
                <a:cs typeface="IBM Plex Sans"/>
                <a:sym typeface="IBM Plex Sans"/>
              </a:rPr>
              <a:t>PDF Reader: Uploads and translates documents like PDFs.</a:t>
            </a:r>
            <a:endParaRPr/>
          </a:p>
        </p:txBody>
      </p:sp>
      <p:sp>
        <p:nvSpPr>
          <p:cNvPr id="201" name="Google Shape;201;p5"/>
          <p:cNvSpPr txBox="1"/>
          <p:nvPr/>
        </p:nvSpPr>
        <p:spPr>
          <a:xfrm>
            <a:off x="1028700" y="6006065"/>
            <a:ext cx="12031385" cy="218059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1" i="0" lang="en-US" sz="2899" u="none" cap="none" strike="noStrike">
                <a:solidFill>
                  <a:srgbClr val="000000"/>
                </a:solidFill>
                <a:latin typeface="IBM Plex Sans"/>
                <a:ea typeface="IBM Plex Sans"/>
                <a:cs typeface="IBM Plex Sans"/>
                <a:sym typeface="IBM Plex Sans"/>
              </a:rPr>
              <a:t>Technology Stack:</a:t>
            </a:r>
            <a:endParaRPr/>
          </a:p>
          <a:p>
            <a:pPr indent="-259079" lvl="1" marL="518160" marR="0" rtl="0" algn="l">
              <a:lnSpc>
                <a:spcPct val="139958"/>
              </a:lnSpc>
              <a:spcBef>
                <a:spcPts val="0"/>
              </a:spcBef>
              <a:spcAft>
                <a:spcPts val="0"/>
              </a:spcAft>
              <a:buClr>
                <a:srgbClr val="000000"/>
              </a:buClr>
              <a:buSzPts val="2400"/>
              <a:buFont typeface="Arial"/>
              <a:buChar char="•"/>
            </a:pPr>
            <a:r>
              <a:rPr b="0" i="0" lang="en-US" sz="2400" u="none" cap="none" strike="noStrike">
                <a:solidFill>
                  <a:srgbClr val="000000"/>
                </a:solidFill>
                <a:latin typeface="IBM Plex Sans"/>
                <a:ea typeface="IBM Plex Sans"/>
                <a:cs typeface="IBM Plex Sans"/>
                <a:sym typeface="IBM Plex Sans"/>
              </a:rPr>
              <a:t>Natural Language Processing (NLP) for translation.</a:t>
            </a:r>
            <a:endParaRPr/>
          </a:p>
          <a:p>
            <a:pPr indent="-259079" lvl="1" marL="518160" marR="0" rtl="0" algn="l">
              <a:lnSpc>
                <a:spcPct val="139958"/>
              </a:lnSpc>
              <a:spcBef>
                <a:spcPts val="0"/>
              </a:spcBef>
              <a:spcAft>
                <a:spcPts val="0"/>
              </a:spcAft>
              <a:buClr>
                <a:srgbClr val="000000"/>
              </a:buClr>
              <a:buSzPts val="2400"/>
              <a:buFont typeface="Arial"/>
              <a:buChar char="•"/>
            </a:pPr>
            <a:r>
              <a:rPr b="0" i="0" lang="en-US" sz="2400" u="none" cap="none" strike="noStrike">
                <a:solidFill>
                  <a:srgbClr val="000000"/>
                </a:solidFill>
                <a:latin typeface="IBM Plex Sans"/>
                <a:ea typeface="IBM Plex Sans"/>
                <a:cs typeface="IBM Plex Sans"/>
                <a:sym typeface="IBM Plex Sans"/>
              </a:rPr>
              <a:t>Azure Machine Learning for model deployment, storage, and scaling.</a:t>
            </a:r>
            <a:endParaRPr/>
          </a:p>
          <a:p>
            <a:pPr indent="-259079" lvl="1" marL="518160" marR="0" rtl="0" algn="l">
              <a:lnSpc>
                <a:spcPct val="139958"/>
              </a:lnSpc>
              <a:spcBef>
                <a:spcPts val="0"/>
              </a:spcBef>
              <a:spcAft>
                <a:spcPts val="0"/>
              </a:spcAft>
              <a:buClr>
                <a:srgbClr val="000000"/>
              </a:buClr>
              <a:buSzPts val="2400"/>
              <a:buFont typeface="Arial"/>
              <a:buChar char="•"/>
            </a:pPr>
            <a:r>
              <a:rPr b="0" i="0" lang="en-US" sz="2400" u="none" cap="none" strike="noStrike">
                <a:solidFill>
                  <a:srgbClr val="000000"/>
                </a:solidFill>
                <a:latin typeface="IBM Plex Sans"/>
                <a:ea typeface="IBM Plex Sans"/>
                <a:cs typeface="IBM Plex Sans"/>
                <a:sym typeface="IBM Plex Sans"/>
              </a:rPr>
              <a:t>OCR (Optical Character Recognition) for extracting text from images and documents.</a:t>
            </a:r>
            <a:endParaRPr/>
          </a:p>
          <a:p>
            <a:pPr indent="-259079" lvl="1" marL="518160" marR="0" rtl="0" algn="l">
              <a:lnSpc>
                <a:spcPct val="139958"/>
              </a:lnSpc>
              <a:spcBef>
                <a:spcPts val="0"/>
              </a:spcBef>
              <a:spcAft>
                <a:spcPts val="0"/>
              </a:spcAft>
              <a:buClr>
                <a:srgbClr val="000000"/>
              </a:buClr>
              <a:buSzPts val="2400"/>
              <a:buFont typeface="Arial"/>
              <a:buChar char="•"/>
            </a:pPr>
            <a:r>
              <a:rPr b="0" i="0" lang="en-US" sz="2400" u="none" cap="none" strike="noStrike">
                <a:solidFill>
                  <a:srgbClr val="000000"/>
                </a:solidFill>
                <a:latin typeface="IBM Plex Sans"/>
                <a:ea typeface="IBM Plex Sans"/>
                <a:cs typeface="IBM Plex Sans"/>
                <a:sym typeface="IBM Plex Sans"/>
              </a:rPr>
              <a:t>Streamlit for a user-friendly, interactive interface.</a:t>
            </a:r>
            <a:endParaRPr/>
          </a:p>
        </p:txBody>
      </p:sp>
      <p:sp>
        <p:nvSpPr>
          <p:cNvPr id="202" name="Google Shape;202;p5"/>
          <p:cNvSpPr/>
          <p:nvPr/>
        </p:nvSpPr>
        <p:spPr>
          <a:xfrm>
            <a:off x="1028700" y="308841"/>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206" name="Shape 206"/>
        <p:cNvGrpSpPr/>
        <p:nvPr/>
      </p:nvGrpSpPr>
      <p:grpSpPr>
        <a:xfrm>
          <a:off x="0" y="0"/>
          <a:ext cx="0" cy="0"/>
          <a:chOff x="0" y="0"/>
          <a:chExt cx="0" cy="0"/>
        </a:xfrm>
      </p:grpSpPr>
      <p:grpSp>
        <p:nvGrpSpPr>
          <p:cNvPr id="207" name="Google Shape;207;p6"/>
          <p:cNvGrpSpPr/>
          <p:nvPr/>
        </p:nvGrpSpPr>
        <p:grpSpPr>
          <a:xfrm>
            <a:off x="8513221" y="4614736"/>
            <a:ext cx="2387203" cy="1555718"/>
            <a:chOff x="0" y="-28575"/>
            <a:chExt cx="829511" cy="540585"/>
          </a:xfrm>
        </p:grpSpPr>
        <p:sp>
          <p:nvSpPr>
            <p:cNvPr id="208" name="Google Shape;208;p6"/>
            <p:cNvSpPr/>
            <p:nvPr/>
          </p:nvSpPr>
          <p:spPr>
            <a:xfrm>
              <a:off x="0" y="0"/>
              <a:ext cx="829511" cy="512010"/>
            </a:xfrm>
            <a:custGeom>
              <a:rect b="b" l="l" r="r" t="t"/>
              <a:pathLst>
                <a:path extrusionOk="0" h="512010" w="829511">
                  <a:moveTo>
                    <a:pt x="0" y="0"/>
                  </a:moveTo>
                  <a:lnTo>
                    <a:pt x="829511" y="0"/>
                  </a:lnTo>
                  <a:lnTo>
                    <a:pt x="829511" y="512010"/>
                  </a:lnTo>
                  <a:lnTo>
                    <a:pt x="0" y="512010"/>
                  </a:lnTo>
                  <a:close/>
                </a:path>
              </a:pathLst>
            </a:custGeom>
            <a:solidFill>
              <a:srgbClr val="CFECFD"/>
            </a:solidFill>
            <a:ln>
              <a:noFill/>
            </a:ln>
          </p:spPr>
        </p:sp>
        <p:sp>
          <p:nvSpPr>
            <p:cNvPr id="209" name="Google Shape;209;p6"/>
            <p:cNvSpPr txBox="1"/>
            <p:nvPr/>
          </p:nvSpPr>
          <p:spPr>
            <a:xfrm>
              <a:off x="0" y="-28575"/>
              <a:ext cx="829511" cy="540585"/>
            </a:xfrm>
            <a:prstGeom prst="rect">
              <a:avLst/>
            </a:prstGeom>
            <a:noFill/>
            <a:ln>
              <a:noFill/>
            </a:ln>
          </p:spPr>
          <p:txBody>
            <a:bodyPr anchorCtr="0" anchor="ctr" bIns="50800" lIns="50800" spcFirstLastPara="1" rIns="50800" wrap="square" tIns="50800">
              <a:noAutofit/>
            </a:bodyPr>
            <a:lstStyle/>
            <a:p>
              <a:pPr indent="0" lvl="0" marL="0" marR="0" rtl="0" algn="ctr">
                <a:lnSpc>
                  <a:spcPct val="10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0" name="Google Shape;210;p6"/>
          <p:cNvSpPr txBox="1"/>
          <p:nvPr/>
        </p:nvSpPr>
        <p:spPr>
          <a:xfrm>
            <a:off x="8513221" y="5006399"/>
            <a:ext cx="2372921" cy="961929"/>
          </a:xfrm>
          <a:prstGeom prst="rect">
            <a:avLst/>
          </a:prstGeom>
          <a:noFill/>
          <a:ln>
            <a:noFill/>
          </a:ln>
        </p:spPr>
        <p:txBody>
          <a:bodyPr anchorCtr="0" anchor="t" bIns="0" lIns="0" spcFirstLastPara="1" rIns="0" wrap="square" tIns="0">
            <a:spAutoFit/>
          </a:bodyPr>
          <a:lstStyle/>
          <a:p>
            <a:pPr indent="0" lvl="0" marL="0" marR="0" rtl="0" algn="ctr">
              <a:lnSpc>
                <a:spcPct val="95023"/>
              </a:lnSpc>
              <a:spcBef>
                <a:spcPts val="0"/>
              </a:spcBef>
              <a:spcAft>
                <a:spcPts val="0"/>
              </a:spcAft>
              <a:buNone/>
            </a:pPr>
            <a:r>
              <a:rPr b="1" i="0" lang="en-US" sz="3878" u="none" cap="none" strike="noStrike">
                <a:solidFill>
                  <a:srgbClr val="082B42"/>
                </a:solidFill>
                <a:latin typeface="Arial"/>
                <a:ea typeface="Arial"/>
                <a:cs typeface="Arial"/>
                <a:sym typeface="Arial"/>
              </a:rPr>
              <a:t>PROJECT</a:t>
            </a:r>
            <a:endParaRPr/>
          </a:p>
          <a:p>
            <a:pPr indent="0" lvl="0" marL="0" marR="0" rtl="0" algn="ctr">
              <a:lnSpc>
                <a:spcPct val="95023"/>
              </a:lnSpc>
              <a:spcBef>
                <a:spcPts val="0"/>
              </a:spcBef>
              <a:spcAft>
                <a:spcPts val="0"/>
              </a:spcAft>
              <a:buNone/>
            </a:pPr>
            <a:r>
              <a:rPr b="1" i="0" lang="en-US" sz="3878" u="none" cap="none" strike="noStrike">
                <a:solidFill>
                  <a:srgbClr val="082B42"/>
                </a:solidFill>
                <a:latin typeface="Arial"/>
                <a:ea typeface="Arial"/>
                <a:cs typeface="Arial"/>
                <a:sym typeface="Arial"/>
              </a:rPr>
              <a:t>PIPLINE</a:t>
            </a:r>
            <a:endParaRPr/>
          </a:p>
        </p:txBody>
      </p:sp>
      <p:grpSp>
        <p:nvGrpSpPr>
          <p:cNvPr id="211" name="Google Shape;211;p6"/>
          <p:cNvGrpSpPr/>
          <p:nvPr/>
        </p:nvGrpSpPr>
        <p:grpSpPr>
          <a:xfrm>
            <a:off x="11721269" y="4972953"/>
            <a:ext cx="2387203" cy="839282"/>
            <a:chOff x="0" y="-28575"/>
            <a:chExt cx="829511" cy="291635"/>
          </a:xfrm>
        </p:grpSpPr>
        <p:sp>
          <p:nvSpPr>
            <p:cNvPr id="212" name="Google Shape;212;p6"/>
            <p:cNvSpPr/>
            <p:nvPr/>
          </p:nvSpPr>
          <p:spPr>
            <a:xfrm>
              <a:off x="0" y="0"/>
              <a:ext cx="829511" cy="263060"/>
            </a:xfrm>
            <a:custGeom>
              <a:rect b="b" l="l" r="r" t="t"/>
              <a:pathLst>
                <a:path extrusionOk="0" h="263060" w="829511">
                  <a:moveTo>
                    <a:pt x="0" y="0"/>
                  </a:moveTo>
                  <a:lnTo>
                    <a:pt x="829511" y="0"/>
                  </a:lnTo>
                  <a:lnTo>
                    <a:pt x="829511" y="263060"/>
                  </a:lnTo>
                  <a:lnTo>
                    <a:pt x="0" y="263060"/>
                  </a:lnTo>
                  <a:close/>
                </a:path>
              </a:pathLst>
            </a:custGeom>
            <a:solidFill>
              <a:srgbClr val="CFECFD"/>
            </a:solidFill>
            <a:ln>
              <a:noFill/>
            </a:ln>
          </p:spPr>
        </p:sp>
        <p:sp>
          <p:nvSpPr>
            <p:cNvPr id="213" name="Google Shape;213;p6"/>
            <p:cNvSpPr txBox="1"/>
            <p:nvPr/>
          </p:nvSpPr>
          <p:spPr>
            <a:xfrm>
              <a:off x="0" y="-28575"/>
              <a:ext cx="829511" cy="291635"/>
            </a:xfrm>
            <a:prstGeom prst="rect">
              <a:avLst/>
            </a:prstGeom>
            <a:noFill/>
            <a:ln>
              <a:noFill/>
            </a:ln>
          </p:spPr>
          <p:txBody>
            <a:bodyPr anchorCtr="0" anchor="ctr" bIns="50800" lIns="50800" spcFirstLastPara="1" rIns="50800" wrap="square" tIns="50800">
              <a:noAutofit/>
            </a:bodyPr>
            <a:lstStyle/>
            <a:p>
              <a:pPr indent="0" lvl="0" marL="0" marR="0" rtl="0" algn="ctr">
                <a:lnSpc>
                  <a:spcPct val="10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4" name="Google Shape;214;p6"/>
          <p:cNvGrpSpPr/>
          <p:nvPr/>
        </p:nvGrpSpPr>
        <p:grpSpPr>
          <a:xfrm>
            <a:off x="11720810" y="6088220"/>
            <a:ext cx="2387203" cy="839189"/>
            <a:chOff x="0" y="-28575"/>
            <a:chExt cx="829511" cy="291604"/>
          </a:xfrm>
        </p:grpSpPr>
        <p:sp>
          <p:nvSpPr>
            <p:cNvPr id="215" name="Google Shape;215;p6"/>
            <p:cNvSpPr/>
            <p:nvPr/>
          </p:nvSpPr>
          <p:spPr>
            <a:xfrm>
              <a:off x="0" y="0"/>
              <a:ext cx="829511" cy="263029"/>
            </a:xfrm>
            <a:custGeom>
              <a:rect b="b" l="l" r="r" t="t"/>
              <a:pathLst>
                <a:path extrusionOk="0" h="263029" w="829511">
                  <a:moveTo>
                    <a:pt x="0" y="0"/>
                  </a:moveTo>
                  <a:lnTo>
                    <a:pt x="829511" y="0"/>
                  </a:lnTo>
                  <a:lnTo>
                    <a:pt x="829511" y="263029"/>
                  </a:lnTo>
                  <a:lnTo>
                    <a:pt x="0" y="263029"/>
                  </a:lnTo>
                  <a:close/>
                </a:path>
              </a:pathLst>
            </a:custGeom>
            <a:solidFill>
              <a:srgbClr val="CFECFD"/>
            </a:solidFill>
            <a:ln>
              <a:noFill/>
            </a:ln>
          </p:spPr>
        </p:sp>
        <p:sp>
          <p:nvSpPr>
            <p:cNvPr id="216" name="Google Shape;216;p6"/>
            <p:cNvSpPr txBox="1"/>
            <p:nvPr/>
          </p:nvSpPr>
          <p:spPr>
            <a:xfrm>
              <a:off x="0" y="-28575"/>
              <a:ext cx="829511" cy="291604"/>
            </a:xfrm>
            <a:prstGeom prst="rect">
              <a:avLst/>
            </a:prstGeom>
            <a:noFill/>
            <a:ln>
              <a:noFill/>
            </a:ln>
          </p:spPr>
          <p:txBody>
            <a:bodyPr anchorCtr="0" anchor="ctr" bIns="50800" lIns="50800" spcFirstLastPara="1" rIns="50800" wrap="square" tIns="50800">
              <a:noAutofit/>
            </a:bodyPr>
            <a:lstStyle/>
            <a:p>
              <a:pPr indent="0" lvl="0" marL="0" marR="0" rtl="0" algn="ctr">
                <a:lnSpc>
                  <a:spcPct val="10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7" name="Google Shape;217;p6"/>
          <p:cNvGrpSpPr/>
          <p:nvPr/>
        </p:nvGrpSpPr>
        <p:grpSpPr>
          <a:xfrm>
            <a:off x="11720810" y="3821690"/>
            <a:ext cx="2387203" cy="839282"/>
            <a:chOff x="0" y="-28575"/>
            <a:chExt cx="829511" cy="291635"/>
          </a:xfrm>
        </p:grpSpPr>
        <p:sp>
          <p:nvSpPr>
            <p:cNvPr id="218" name="Google Shape;218;p6"/>
            <p:cNvSpPr/>
            <p:nvPr/>
          </p:nvSpPr>
          <p:spPr>
            <a:xfrm>
              <a:off x="0" y="0"/>
              <a:ext cx="829511" cy="263060"/>
            </a:xfrm>
            <a:custGeom>
              <a:rect b="b" l="l" r="r" t="t"/>
              <a:pathLst>
                <a:path extrusionOk="0" h="263060" w="829511">
                  <a:moveTo>
                    <a:pt x="0" y="0"/>
                  </a:moveTo>
                  <a:lnTo>
                    <a:pt x="829511" y="0"/>
                  </a:lnTo>
                  <a:lnTo>
                    <a:pt x="829511" y="263060"/>
                  </a:lnTo>
                  <a:lnTo>
                    <a:pt x="0" y="263060"/>
                  </a:lnTo>
                  <a:close/>
                </a:path>
              </a:pathLst>
            </a:custGeom>
            <a:solidFill>
              <a:srgbClr val="CFECFD"/>
            </a:solidFill>
            <a:ln>
              <a:noFill/>
            </a:ln>
          </p:spPr>
        </p:sp>
        <p:sp>
          <p:nvSpPr>
            <p:cNvPr id="219" name="Google Shape;219;p6"/>
            <p:cNvSpPr txBox="1"/>
            <p:nvPr/>
          </p:nvSpPr>
          <p:spPr>
            <a:xfrm>
              <a:off x="0" y="-28575"/>
              <a:ext cx="829511" cy="291635"/>
            </a:xfrm>
            <a:prstGeom prst="rect">
              <a:avLst/>
            </a:prstGeom>
            <a:noFill/>
            <a:ln>
              <a:noFill/>
            </a:ln>
          </p:spPr>
          <p:txBody>
            <a:bodyPr anchorCtr="0" anchor="ctr" bIns="50800" lIns="50800" spcFirstLastPara="1" rIns="50800" wrap="square" tIns="50800">
              <a:noAutofit/>
            </a:bodyPr>
            <a:lstStyle/>
            <a:p>
              <a:pPr indent="0" lvl="0" marL="0" marR="0" rtl="0" algn="ctr">
                <a:lnSpc>
                  <a:spcPct val="10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20" name="Google Shape;220;p6"/>
          <p:cNvCxnSpPr/>
          <p:nvPr/>
        </p:nvCxnSpPr>
        <p:spPr>
          <a:xfrm>
            <a:off x="10900424" y="5433712"/>
            <a:ext cx="820845" cy="0"/>
          </a:xfrm>
          <a:prstGeom prst="straightConnector1">
            <a:avLst/>
          </a:prstGeom>
          <a:noFill/>
          <a:ln cap="flat" cmpd="sng" w="38100">
            <a:solidFill>
              <a:srgbClr val="000000"/>
            </a:solidFill>
            <a:prstDash val="solid"/>
            <a:round/>
            <a:headEnd len="sm" w="sm" type="none"/>
            <a:tailEnd len="sm" w="sm" type="none"/>
          </a:ln>
        </p:spPr>
      </p:cxnSp>
      <p:cxnSp>
        <p:nvCxnSpPr>
          <p:cNvPr id="221" name="Google Shape;221;p6"/>
          <p:cNvCxnSpPr/>
          <p:nvPr/>
        </p:nvCxnSpPr>
        <p:spPr>
          <a:xfrm>
            <a:off x="11290082" y="6548932"/>
            <a:ext cx="430727" cy="0"/>
          </a:xfrm>
          <a:prstGeom prst="straightConnector1">
            <a:avLst/>
          </a:prstGeom>
          <a:noFill/>
          <a:ln cap="flat" cmpd="sng" w="38100">
            <a:solidFill>
              <a:srgbClr val="000000"/>
            </a:solidFill>
            <a:prstDash val="solid"/>
            <a:round/>
            <a:headEnd len="sm" w="sm" type="none"/>
            <a:tailEnd len="sm" w="sm" type="none"/>
          </a:ln>
        </p:spPr>
      </p:cxnSp>
      <p:cxnSp>
        <p:nvCxnSpPr>
          <p:cNvPr id="222" name="Google Shape;222;p6"/>
          <p:cNvCxnSpPr/>
          <p:nvPr/>
        </p:nvCxnSpPr>
        <p:spPr>
          <a:xfrm>
            <a:off x="11290082" y="4282448"/>
            <a:ext cx="430727" cy="0"/>
          </a:xfrm>
          <a:prstGeom prst="straightConnector1">
            <a:avLst/>
          </a:prstGeom>
          <a:noFill/>
          <a:ln cap="flat" cmpd="sng" w="38100">
            <a:solidFill>
              <a:srgbClr val="000000"/>
            </a:solidFill>
            <a:prstDash val="solid"/>
            <a:round/>
            <a:headEnd len="sm" w="sm" type="none"/>
            <a:tailEnd len="sm" w="sm" type="none"/>
          </a:ln>
        </p:spPr>
      </p:cxnSp>
      <p:cxnSp>
        <p:nvCxnSpPr>
          <p:cNvPr id="223" name="Google Shape;223;p6"/>
          <p:cNvCxnSpPr/>
          <p:nvPr/>
        </p:nvCxnSpPr>
        <p:spPr>
          <a:xfrm rot="10800000">
            <a:off x="11290082" y="4262143"/>
            <a:ext cx="0" cy="2286788"/>
          </a:xfrm>
          <a:prstGeom prst="straightConnector1">
            <a:avLst/>
          </a:prstGeom>
          <a:noFill/>
          <a:ln cap="flat" cmpd="sng" w="38100">
            <a:solidFill>
              <a:srgbClr val="000000"/>
            </a:solidFill>
            <a:prstDash val="solid"/>
            <a:round/>
            <a:headEnd len="sm" w="sm" type="none"/>
            <a:tailEnd len="sm" w="sm" type="none"/>
          </a:ln>
        </p:spPr>
      </p:cxnSp>
      <p:grpSp>
        <p:nvGrpSpPr>
          <p:cNvPr id="224" name="Google Shape;224;p6"/>
          <p:cNvGrpSpPr/>
          <p:nvPr/>
        </p:nvGrpSpPr>
        <p:grpSpPr>
          <a:xfrm rot="10800000">
            <a:off x="5305173" y="5078499"/>
            <a:ext cx="2387203" cy="839282"/>
            <a:chOff x="0" y="-28575"/>
            <a:chExt cx="829511" cy="291635"/>
          </a:xfrm>
        </p:grpSpPr>
        <p:sp>
          <p:nvSpPr>
            <p:cNvPr id="225" name="Google Shape;225;p6"/>
            <p:cNvSpPr/>
            <p:nvPr/>
          </p:nvSpPr>
          <p:spPr>
            <a:xfrm>
              <a:off x="0" y="0"/>
              <a:ext cx="829511" cy="263060"/>
            </a:xfrm>
            <a:custGeom>
              <a:rect b="b" l="l" r="r" t="t"/>
              <a:pathLst>
                <a:path extrusionOk="0" h="263060" w="829511">
                  <a:moveTo>
                    <a:pt x="0" y="0"/>
                  </a:moveTo>
                  <a:lnTo>
                    <a:pt x="829511" y="0"/>
                  </a:lnTo>
                  <a:lnTo>
                    <a:pt x="829511" y="263060"/>
                  </a:lnTo>
                  <a:lnTo>
                    <a:pt x="0" y="263060"/>
                  </a:lnTo>
                  <a:close/>
                </a:path>
              </a:pathLst>
            </a:custGeom>
            <a:solidFill>
              <a:srgbClr val="CFECFD"/>
            </a:solidFill>
            <a:ln>
              <a:noFill/>
            </a:ln>
          </p:spPr>
        </p:sp>
        <p:sp>
          <p:nvSpPr>
            <p:cNvPr id="226" name="Google Shape;226;p6"/>
            <p:cNvSpPr txBox="1"/>
            <p:nvPr/>
          </p:nvSpPr>
          <p:spPr>
            <a:xfrm>
              <a:off x="0" y="-28575"/>
              <a:ext cx="829511" cy="291635"/>
            </a:xfrm>
            <a:prstGeom prst="rect">
              <a:avLst/>
            </a:prstGeom>
            <a:noFill/>
            <a:ln>
              <a:noFill/>
            </a:ln>
          </p:spPr>
          <p:txBody>
            <a:bodyPr anchorCtr="0" anchor="ctr" bIns="50800" lIns="50800" spcFirstLastPara="1" rIns="50800" wrap="square" tIns="50800">
              <a:noAutofit/>
            </a:bodyPr>
            <a:lstStyle/>
            <a:p>
              <a:pPr indent="0" lvl="0" marL="0" marR="0" rtl="0" algn="ctr">
                <a:lnSpc>
                  <a:spcPct val="10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7" name="Google Shape;227;p6"/>
          <p:cNvGrpSpPr/>
          <p:nvPr/>
        </p:nvGrpSpPr>
        <p:grpSpPr>
          <a:xfrm rot="10800000">
            <a:off x="5305633" y="3963325"/>
            <a:ext cx="2387203" cy="839189"/>
            <a:chOff x="0" y="-28575"/>
            <a:chExt cx="829511" cy="291604"/>
          </a:xfrm>
        </p:grpSpPr>
        <p:sp>
          <p:nvSpPr>
            <p:cNvPr id="228" name="Google Shape;228;p6"/>
            <p:cNvSpPr/>
            <p:nvPr/>
          </p:nvSpPr>
          <p:spPr>
            <a:xfrm>
              <a:off x="0" y="0"/>
              <a:ext cx="829511" cy="263029"/>
            </a:xfrm>
            <a:custGeom>
              <a:rect b="b" l="l" r="r" t="t"/>
              <a:pathLst>
                <a:path extrusionOk="0" h="263029" w="829511">
                  <a:moveTo>
                    <a:pt x="0" y="0"/>
                  </a:moveTo>
                  <a:lnTo>
                    <a:pt x="829511" y="0"/>
                  </a:lnTo>
                  <a:lnTo>
                    <a:pt x="829511" y="263029"/>
                  </a:lnTo>
                  <a:lnTo>
                    <a:pt x="0" y="263029"/>
                  </a:lnTo>
                  <a:close/>
                </a:path>
              </a:pathLst>
            </a:custGeom>
            <a:solidFill>
              <a:srgbClr val="CFECFD"/>
            </a:solidFill>
            <a:ln>
              <a:noFill/>
            </a:ln>
          </p:spPr>
        </p:sp>
        <p:sp>
          <p:nvSpPr>
            <p:cNvPr id="229" name="Google Shape;229;p6"/>
            <p:cNvSpPr txBox="1"/>
            <p:nvPr/>
          </p:nvSpPr>
          <p:spPr>
            <a:xfrm>
              <a:off x="0" y="-28575"/>
              <a:ext cx="829511" cy="291604"/>
            </a:xfrm>
            <a:prstGeom prst="rect">
              <a:avLst/>
            </a:prstGeom>
            <a:noFill/>
            <a:ln>
              <a:noFill/>
            </a:ln>
          </p:spPr>
          <p:txBody>
            <a:bodyPr anchorCtr="0" anchor="ctr" bIns="50800" lIns="50800" spcFirstLastPara="1" rIns="50800" wrap="square" tIns="50800">
              <a:noAutofit/>
            </a:bodyPr>
            <a:lstStyle/>
            <a:p>
              <a:pPr indent="0" lvl="0" marL="0" marR="0" rtl="0" algn="ctr">
                <a:lnSpc>
                  <a:spcPct val="10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0" name="Google Shape;230;p6"/>
          <p:cNvGrpSpPr/>
          <p:nvPr/>
        </p:nvGrpSpPr>
        <p:grpSpPr>
          <a:xfrm rot="10800000">
            <a:off x="5305633" y="6229762"/>
            <a:ext cx="2387203" cy="839282"/>
            <a:chOff x="0" y="-28575"/>
            <a:chExt cx="829511" cy="291635"/>
          </a:xfrm>
        </p:grpSpPr>
        <p:sp>
          <p:nvSpPr>
            <p:cNvPr id="231" name="Google Shape;231;p6"/>
            <p:cNvSpPr/>
            <p:nvPr/>
          </p:nvSpPr>
          <p:spPr>
            <a:xfrm>
              <a:off x="0" y="0"/>
              <a:ext cx="829511" cy="263060"/>
            </a:xfrm>
            <a:custGeom>
              <a:rect b="b" l="l" r="r" t="t"/>
              <a:pathLst>
                <a:path extrusionOk="0" h="263060" w="829511">
                  <a:moveTo>
                    <a:pt x="0" y="0"/>
                  </a:moveTo>
                  <a:lnTo>
                    <a:pt x="829511" y="0"/>
                  </a:lnTo>
                  <a:lnTo>
                    <a:pt x="829511" y="263060"/>
                  </a:lnTo>
                  <a:lnTo>
                    <a:pt x="0" y="263060"/>
                  </a:lnTo>
                  <a:close/>
                </a:path>
              </a:pathLst>
            </a:custGeom>
            <a:solidFill>
              <a:srgbClr val="CFECFD"/>
            </a:solidFill>
            <a:ln>
              <a:noFill/>
            </a:ln>
          </p:spPr>
        </p:sp>
        <p:sp>
          <p:nvSpPr>
            <p:cNvPr id="232" name="Google Shape;232;p6"/>
            <p:cNvSpPr txBox="1"/>
            <p:nvPr/>
          </p:nvSpPr>
          <p:spPr>
            <a:xfrm>
              <a:off x="0" y="-28575"/>
              <a:ext cx="829511" cy="291635"/>
            </a:xfrm>
            <a:prstGeom prst="rect">
              <a:avLst/>
            </a:prstGeom>
            <a:noFill/>
            <a:ln>
              <a:noFill/>
            </a:ln>
          </p:spPr>
          <p:txBody>
            <a:bodyPr anchorCtr="0" anchor="ctr" bIns="50800" lIns="50800" spcFirstLastPara="1" rIns="50800" wrap="square" tIns="50800">
              <a:noAutofit/>
            </a:bodyPr>
            <a:lstStyle/>
            <a:p>
              <a:pPr indent="0" lvl="0" marL="0" marR="0" rtl="0" algn="ctr">
                <a:lnSpc>
                  <a:spcPct val="10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33" name="Google Shape;233;p6"/>
          <p:cNvCxnSpPr/>
          <p:nvPr/>
        </p:nvCxnSpPr>
        <p:spPr>
          <a:xfrm rot="10800000">
            <a:off x="7692376" y="5457022"/>
            <a:ext cx="820845" cy="0"/>
          </a:xfrm>
          <a:prstGeom prst="straightConnector1">
            <a:avLst/>
          </a:prstGeom>
          <a:noFill/>
          <a:ln cap="flat" cmpd="sng" w="38100">
            <a:solidFill>
              <a:srgbClr val="000000"/>
            </a:solidFill>
            <a:prstDash val="solid"/>
            <a:round/>
            <a:headEnd len="sm" w="sm" type="none"/>
            <a:tailEnd len="sm" w="sm" type="none"/>
          </a:ln>
        </p:spPr>
      </p:cxnSp>
      <p:cxnSp>
        <p:nvCxnSpPr>
          <p:cNvPr id="234" name="Google Shape;234;p6"/>
          <p:cNvCxnSpPr/>
          <p:nvPr/>
        </p:nvCxnSpPr>
        <p:spPr>
          <a:xfrm rot="10800000">
            <a:off x="7692836" y="4341802"/>
            <a:ext cx="430727" cy="0"/>
          </a:xfrm>
          <a:prstGeom prst="straightConnector1">
            <a:avLst/>
          </a:prstGeom>
          <a:noFill/>
          <a:ln cap="flat" cmpd="sng" w="38100">
            <a:solidFill>
              <a:srgbClr val="000000"/>
            </a:solidFill>
            <a:prstDash val="solid"/>
            <a:round/>
            <a:headEnd len="sm" w="sm" type="none"/>
            <a:tailEnd len="sm" w="sm" type="none"/>
          </a:ln>
        </p:spPr>
      </p:cxnSp>
      <p:cxnSp>
        <p:nvCxnSpPr>
          <p:cNvPr id="235" name="Google Shape;235;p6"/>
          <p:cNvCxnSpPr/>
          <p:nvPr/>
        </p:nvCxnSpPr>
        <p:spPr>
          <a:xfrm rot="10800000">
            <a:off x="7692836" y="6608286"/>
            <a:ext cx="430727" cy="0"/>
          </a:xfrm>
          <a:prstGeom prst="straightConnector1">
            <a:avLst/>
          </a:prstGeom>
          <a:noFill/>
          <a:ln cap="flat" cmpd="sng" w="38100">
            <a:solidFill>
              <a:srgbClr val="000000"/>
            </a:solidFill>
            <a:prstDash val="solid"/>
            <a:round/>
            <a:headEnd len="sm" w="sm" type="none"/>
            <a:tailEnd len="sm" w="sm" type="none"/>
          </a:ln>
        </p:spPr>
      </p:cxnSp>
      <p:cxnSp>
        <p:nvCxnSpPr>
          <p:cNvPr id="236" name="Google Shape;236;p6"/>
          <p:cNvCxnSpPr/>
          <p:nvPr/>
        </p:nvCxnSpPr>
        <p:spPr>
          <a:xfrm>
            <a:off x="8123563" y="4341802"/>
            <a:ext cx="0" cy="2286788"/>
          </a:xfrm>
          <a:prstGeom prst="straightConnector1">
            <a:avLst/>
          </a:prstGeom>
          <a:noFill/>
          <a:ln cap="flat" cmpd="sng" w="38100">
            <a:solidFill>
              <a:srgbClr val="000000"/>
            </a:solidFill>
            <a:prstDash val="solid"/>
            <a:round/>
            <a:headEnd len="sm" w="sm" type="none"/>
            <a:tailEnd len="sm" w="sm" type="none"/>
          </a:ln>
        </p:spPr>
      </p:cxnSp>
      <p:grpSp>
        <p:nvGrpSpPr>
          <p:cNvPr id="237" name="Google Shape;237;p6"/>
          <p:cNvGrpSpPr/>
          <p:nvPr/>
        </p:nvGrpSpPr>
        <p:grpSpPr>
          <a:xfrm>
            <a:off x="7052434" y="2293061"/>
            <a:ext cx="2387203" cy="839282"/>
            <a:chOff x="0" y="-28575"/>
            <a:chExt cx="829511" cy="291635"/>
          </a:xfrm>
        </p:grpSpPr>
        <p:sp>
          <p:nvSpPr>
            <p:cNvPr id="238" name="Google Shape;238;p6"/>
            <p:cNvSpPr/>
            <p:nvPr/>
          </p:nvSpPr>
          <p:spPr>
            <a:xfrm>
              <a:off x="0" y="0"/>
              <a:ext cx="829511" cy="263060"/>
            </a:xfrm>
            <a:custGeom>
              <a:rect b="b" l="l" r="r" t="t"/>
              <a:pathLst>
                <a:path extrusionOk="0" h="263060" w="829511">
                  <a:moveTo>
                    <a:pt x="0" y="0"/>
                  </a:moveTo>
                  <a:lnTo>
                    <a:pt x="829511" y="0"/>
                  </a:lnTo>
                  <a:lnTo>
                    <a:pt x="829511" y="263060"/>
                  </a:lnTo>
                  <a:lnTo>
                    <a:pt x="0" y="263060"/>
                  </a:lnTo>
                  <a:close/>
                </a:path>
              </a:pathLst>
            </a:custGeom>
            <a:solidFill>
              <a:srgbClr val="CFECFD"/>
            </a:solidFill>
            <a:ln>
              <a:noFill/>
            </a:ln>
          </p:spPr>
        </p:sp>
        <p:sp>
          <p:nvSpPr>
            <p:cNvPr id="239" name="Google Shape;239;p6"/>
            <p:cNvSpPr txBox="1"/>
            <p:nvPr/>
          </p:nvSpPr>
          <p:spPr>
            <a:xfrm>
              <a:off x="0" y="-28575"/>
              <a:ext cx="829511" cy="291635"/>
            </a:xfrm>
            <a:prstGeom prst="rect">
              <a:avLst/>
            </a:prstGeom>
            <a:noFill/>
            <a:ln>
              <a:noFill/>
            </a:ln>
          </p:spPr>
          <p:txBody>
            <a:bodyPr anchorCtr="0" anchor="ctr" bIns="50800" lIns="50800" spcFirstLastPara="1" rIns="50800" wrap="square" tIns="50800">
              <a:noAutofit/>
            </a:bodyPr>
            <a:lstStyle/>
            <a:p>
              <a:pPr indent="0" lvl="0" marL="0" marR="0" rtl="0" algn="ctr">
                <a:lnSpc>
                  <a:spcPct val="10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0" name="Google Shape;240;p6"/>
          <p:cNvGrpSpPr/>
          <p:nvPr/>
        </p:nvGrpSpPr>
        <p:grpSpPr>
          <a:xfrm>
            <a:off x="9926952" y="2293108"/>
            <a:ext cx="2387203" cy="839189"/>
            <a:chOff x="0" y="-28575"/>
            <a:chExt cx="829511" cy="291604"/>
          </a:xfrm>
        </p:grpSpPr>
        <p:sp>
          <p:nvSpPr>
            <p:cNvPr id="241" name="Google Shape;241;p6"/>
            <p:cNvSpPr/>
            <p:nvPr/>
          </p:nvSpPr>
          <p:spPr>
            <a:xfrm>
              <a:off x="0" y="0"/>
              <a:ext cx="829511" cy="263029"/>
            </a:xfrm>
            <a:custGeom>
              <a:rect b="b" l="l" r="r" t="t"/>
              <a:pathLst>
                <a:path extrusionOk="0" h="263029" w="829511">
                  <a:moveTo>
                    <a:pt x="0" y="0"/>
                  </a:moveTo>
                  <a:lnTo>
                    <a:pt x="829511" y="0"/>
                  </a:lnTo>
                  <a:lnTo>
                    <a:pt x="829511" y="263029"/>
                  </a:lnTo>
                  <a:lnTo>
                    <a:pt x="0" y="263029"/>
                  </a:lnTo>
                  <a:close/>
                </a:path>
              </a:pathLst>
            </a:custGeom>
            <a:solidFill>
              <a:srgbClr val="CFECFD"/>
            </a:solidFill>
            <a:ln>
              <a:noFill/>
            </a:ln>
          </p:spPr>
        </p:sp>
        <p:sp>
          <p:nvSpPr>
            <p:cNvPr id="242" name="Google Shape;242;p6"/>
            <p:cNvSpPr txBox="1"/>
            <p:nvPr/>
          </p:nvSpPr>
          <p:spPr>
            <a:xfrm>
              <a:off x="0" y="-28575"/>
              <a:ext cx="829511" cy="291604"/>
            </a:xfrm>
            <a:prstGeom prst="rect">
              <a:avLst/>
            </a:prstGeom>
            <a:noFill/>
            <a:ln>
              <a:noFill/>
            </a:ln>
          </p:spPr>
          <p:txBody>
            <a:bodyPr anchorCtr="0" anchor="ctr" bIns="50800" lIns="50800" spcFirstLastPara="1" rIns="50800" wrap="square" tIns="50800">
              <a:noAutofit/>
            </a:bodyPr>
            <a:lstStyle/>
            <a:p>
              <a:pPr indent="0" lvl="0" marL="0" marR="0" rtl="0" algn="ctr">
                <a:lnSpc>
                  <a:spcPct val="10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3" name="Google Shape;243;p6"/>
          <p:cNvGrpSpPr/>
          <p:nvPr/>
        </p:nvGrpSpPr>
        <p:grpSpPr>
          <a:xfrm>
            <a:off x="4176882" y="2293061"/>
            <a:ext cx="2387203" cy="839282"/>
            <a:chOff x="0" y="-28575"/>
            <a:chExt cx="829511" cy="291635"/>
          </a:xfrm>
        </p:grpSpPr>
        <p:sp>
          <p:nvSpPr>
            <p:cNvPr id="244" name="Google Shape;244;p6"/>
            <p:cNvSpPr/>
            <p:nvPr/>
          </p:nvSpPr>
          <p:spPr>
            <a:xfrm>
              <a:off x="0" y="0"/>
              <a:ext cx="829511" cy="263060"/>
            </a:xfrm>
            <a:custGeom>
              <a:rect b="b" l="l" r="r" t="t"/>
              <a:pathLst>
                <a:path extrusionOk="0" h="263060" w="829511">
                  <a:moveTo>
                    <a:pt x="0" y="0"/>
                  </a:moveTo>
                  <a:lnTo>
                    <a:pt x="829511" y="0"/>
                  </a:lnTo>
                  <a:lnTo>
                    <a:pt x="829511" y="263060"/>
                  </a:lnTo>
                  <a:lnTo>
                    <a:pt x="0" y="263060"/>
                  </a:lnTo>
                  <a:close/>
                </a:path>
              </a:pathLst>
            </a:custGeom>
            <a:solidFill>
              <a:srgbClr val="CFECFD"/>
            </a:solidFill>
            <a:ln>
              <a:noFill/>
            </a:ln>
          </p:spPr>
        </p:sp>
        <p:sp>
          <p:nvSpPr>
            <p:cNvPr id="245" name="Google Shape;245;p6"/>
            <p:cNvSpPr txBox="1"/>
            <p:nvPr/>
          </p:nvSpPr>
          <p:spPr>
            <a:xfrm>
              <a:off x="0" y="-28575"/>
              <a:ext cx="829511" cy="291635"/>
            </a:xfrm>
            <a:prstGeom prst="rect">
              <a:avLst/>
            </a:prstGeom>
            <a:noFill/>
            <a:ln>
              <a:noFill/>
            </a:ln>
          </p:spPr>
          <p:txBody>
            <a:bodyPr anchorCtr="0" anchor="ctr" bIns="50800" lIns="50800" spcFirstLastPara="1" rIns="50800" wrap="square" tIns="50800">
              <a:noAutofit/>
            </a:bodyPr>
            <a:lstStyle/>
            <a:p>
              <a:pPr indent="0" lvl="0" marL="0" marR="0" rtl="0" algn="ctr">
                <a:lnSpc>
                  <a:spcPct val="10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6" name="Google Shape;246;p6"/>
          <p:cNvGrpSpPr/>
          <p:nvPr/>
        </p:nvGrpSpPr>
        <p:grpSpPr>
          <a:xfrm>
            <a:off x="12801470" y="2293153"/>
            <a:ext cx="2387203" cy="839189"/>
            <a:chOff x="0" y="-28575"/>
            <a:chExt cx="829511" cy="291604"/>
          </a:xfrm>
        </p:grpSpPr>
        <p:sp>
          <p:nvSpPr>
            <p:cNvPr id="247" name="Google Shape;247;p6"/>
            <p:cNvSpPr/>
            <p:nvPr/>
          </p:nvSpPr>
          <p:spPr>
            <a:xfrm>
              <a:off x="0" y="0"/>
              <a:ext cx="829511" cy="263029"/>
            </a:xfrm>
            <a:custGeom>
              <a:rect b="b" l="l" r="r" t="t"/>
              <a:pathLst>
                <a:path extrusionOk="0" h="263029" w="829511">
                  <a:moveTo>
                    <a:pt x="0" y="0"/>
                  </a:moveTo>
                  <a:lnTo>
                    <a:pt x="829511" y="0"/>
                  </a:lnTo>
                  <a:lnTo>
                    <a:pt x="829511" y="263029"/>
                  </a:lnTo>
                  <a:lnTo>
                    <a:pt x="0" y="263029"/>
                  </a:lnTo>
                  <a:close/>
                </a:path>
              </a:pathLst>
            </a:custGeom>
            <a:solidFill>
              <a:srgbClr val="CFECFD"/>
            </a:solidFill>
            <a:ln>
              <a:noFill/>
            </a:ln>
          </p:spPr>
        </p:sp>
        <p:sp>
          <p:nvSpPr>
            <p:cNvPr id="248" name="Google Shape;248;p6"/>
            <p:cNvSpPr txBox="1"/>
            <p:nvPr/>
          </p:nvSpPr>
          <p:spPr>
            <a:xfrm>
              <a:off x="0" y="-28575"/>
              <a:ext cx="829511" cy="291604"/>
            </a:xfrm>
            <a:prstGeom prst="rect">
              <a:avLst/>
            </a:prstGeom>
            <a:noFill/>
            <a:ln>
              <a:noFill/>
            </a:ln>
          </p:spPr>
          <p:txBody>
            <a:bodyPr anchorCtr="0" anchor="ctr" bIns="50800" lIns="50800" spcFirstLastPara="1" rIns="50800" wrap="square" tIns="50800">
              <a:noAutofit/>
            </a:bodyPr>
            <a:lstStyle/>
            <a:p>
              <a:pPr indent="0" lvl="0" marL="0" marR="0" rtl="0" algn="ctr">
                <a:lnSpc>
                  <a:spcPct val="10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9" name="Google Shape;249;p6"/>
          <p:cNvGrpSpPr/>
          <p:nvPr/>
        </p:nvGrpSpPr>
        <p:grpSpPr>
          <a:xfrm>
            <a:off x="4176758" y="7664900"/>
            <a:ext cx="2387203" cy="839282"/>
            <a:chOff x="0" y="-28575"/>
            <a:chExt cx="829511" cy="291635"/>
          </a:xfrm>
        </p:grpSpPr>
        <p:sp>
          <p:nvSpPr>
            <p:cNvPr id="250" name="Google Shape;250;p6"/>
            <p:cNvSpPr/>
            <p:nvPr/>
          </p:nvSpPr>
          <p:spPr>
            <a:xfrm>
              <a:off x="0" y="0"/>
              <a:ext cx="829511" cy="263060"/>
            </a:xfrm>
            <a:custGeom>
              <a:rect b="b" l="l" r="r" t="t"/>
              <a:pathLst>
                <a:path extrusionOk="0" h="263060" w="829511">
                  <a:moveTo>
                    <a:pt x="0" y="0"/>
                  </a:moveTo>
                  <a:lnTo>
                    <a:pt x="829511" y="0"/>
                  </a:lnTo>
                  <a:lnTo>
                    <a:pt x="829511" y="263060"/>
                  </a:lnTo>
                  <a:lnTo>
                    <a:pt x="0" y="263060"/>
                  </a:lnTo>
                  <a:close/>
                </a:path>
              </a:pathLst>
            </a:custGeom>
            <a:solidFill>
              <a:srgbClr val="CFECFD"/>
            </a:solidFill>
            <a:ln>
              <a:noFill/>
            </a:ln>
          </p:spPr>
        </p:sp>
        <p:sp>
          <p:nvSpPr>
            <p:cNvPr id="251" name="Google Shape;251;p6"/>
            <p:cNvSpPr txBox="1"/>
            <p:nvPr/>
          </p:nvSpPr>
          <p:spPr>
            <a:xfrm>
              <a:off x="0" y="-28575"/>
              <a:ext cx="829511" cy="291635"/>
            </a:xfrm>
            <a:prstGeom prst="rect">
              <a:avLst/>
            </a:prstGeom>
            <a:noFill/>
            <a:ln>
              <a:noFill/>
            </a:ln>
          </p:spPr>
          <p:txBody>
            <a:bodyPr anchorCtr="0" anchor="ctr" bIns="50800" lIns="50800" spcFirstLastPara="1" rIns="50800" wrap="square" tIns="50800">
              <a:noAutofit/>
            </a:bodyPr>
            <a:lstStyle/>
            <a:p>
              <a:pPr indent="0" lvl="0" marL="0" marR="0" rtl="0" algn="ctr">
                <a:lnSpc>
                  <a:spcPct val="10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2" name="Google Shape;252;p6"/>
          <p:cNvGrpSpPr/>
          <p:nvPr/>
        </p:nvGrpSpPr>
        <p:grpSpPr>
          <a:xfrm>
            <a:off x="12845820" y="7638501"/>
            <a:ext cx="2387203" cy="839189"/>
            <a:chOff x="0" y="-28575"/>
            <a:chExt cx="829511" cy="291604"/>
          </a:xfrm>
        </p:grpSpPr>
        <p:sp>
          <p:nvSpPr>
            <p:cNvPr id="253" name="Google Shape;253;p6"/>
            <p:cNvSpPr/>
            <p:nvPr/>
          </p:nvSpPr>
          <p:spPr>
            <a:xfrm>
              <a:off x="0" y="0"/>
              <a:ext cx="829511" cy="263029"/>
            </a:xfrm>
            <a:custGeom>
              <a:rect b="b" l="l" r="r" t="t"/>
              <a:pathLst>
                <a:path extrusionOk="0" h="263029" w="829511">
                  <a:moveTo>
                    <a:pt x="0" y="0"/>
                  </a:moveTo>
                  <a:lnTo>
                    <a:pt x="829511" y="0"/>
                  </a:lnTo>
                  <a:lnTo>
                    <a:pt x="829511" y="263029"/>
                  </a:lnTo>
                  <a:lnTo>
                    <a:pt x="0" y="263029"/>
                  </a:lnTo>
                  <a:close/>
                </a:path>
              </a:pathLst>
            </a:custGeom>
            <a:solidFill>
              <a:srgbClr val="CFECFD"/>
            </a:solidFill>
            <a:ln>
              <a:noFill/>
            </a:ln>
          </p:spPr>
        </p:sp>
        <p:sp>
          <p:nvSpPr>
            <p:cNvPr id="254" name="Google Shape;254;p6"/>
            <p:cNvSpPr txBox="1"/>
            <p:nvPr/>
          </p:nvSpPr>
          <p:spPr>
            <a:xfrm>
              <a:off x="0" y="-28575"/>
              <a:ext cx="829511" cy="291604"/>
            </a:xfrm>
            <a:prstGeom prst="rect">
              <a:avLst/>
            </a:prstGeom>
            <a:noFill/>
            <a:ln>
              <a:noFill/>
            </a:ln>
          </p:spPr>
          <p:txBody>
            <a:bodyPr anchorCtr="0" anchor="ctr" bIns="50800" lIns="50800" spcFirstLastPara="1" rIns="50800" wrap="square" tIns="50800">
              <a:noAutofit/>
            </a:bodyPr>
            <a:lstStyle/>
            <a:p>
              <a:pPr indent="0" lvl="0" marL="0" marR="0" rtl="0" algn="ctr">
                <a:lnSpc>
                  <a:spcPct val="10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55" name="Google Shape;255;p6"/>
          <p:cNvCxnSpPr/>
          <p:nvPr/>
        </p:nvCxnSpPr>
        <p:spPr>
          <a:xfrm rot="10800000">
            <a:off x="5370484" y="3400381"/>
            <a:ext cx="8644892" cy="0"/>
          </a:xfrm>
          <a:prstGeom prst="straightConnector1">
            <a:avLst/>
          </a:prstGeom>
          <a:noFill/>
          <a:ln cap="flat" cmpd="sng" w="38100">
            <a:solidFill>
              <a:srgbClr val="000000"/>
            </a:solidFill>
            <a:prstDash val="solid"/>
            <a:round/>
            <a:headEnd len="sm" w="sm" type="none"/>
            <a:tailEnd len="sm" w="sm" type="none"/>
          </a:ln>
        </p:spPr>
      </p:cxnSp>
      <p:cxnSp>
        <p:nvCxnSpPr>
          <p:cNvPr id="256" name="Google Shape;256;p6"/>
          <p:cNvCxnSpPr/>
          <p:nvPr/>
        </p:nvCxnSpPr>
        <p:spPr>
          <a:xfrm rot="10800000">
            <a:off x="9706823" y="3420686"/>
            <a:ext cx="0" cy="1276284"/>
          </a:xfrm>
          <a:prstGeom prst="straightConnector1">
            <a:avLst/>
          </a:prstGeom>
          <a:noFill/>
          <a:ln cap="flat" cmpd="sng" w="38100">
            <a:solidFill>
              <a:srgbClr val="000000"/>
            </a:solidFill>
            <a:prstDash val="solid"/>
            <a:round/>
            <a:headEnd len="sm" w="sm" type="none"/>
            <a:tailEnd len="sm" w="sm" type="none"/>
          </a:ln>
        </p:spPr>
      </p:cxnSp>
      <p:cxnSp>
        <p:nvCxnSpPr>
          <p:cNvPr id="257" name="Google Shape;257;p6"/>
          <p:cNvCxnSpPr/>
          <p:nvPr/>
        </p:nvCxnSpPr>
        <p:spPr>
          <a:xfrm rot="10800000">
            <a:off x="5370484" y="3132343"/>
            <a:ext cx="0" cy="268038"/>
          </a:xfrm>
          <a:prstGeom prst="straightConnector1">
            <a:avLst/>
          </a:prstGeom>
          <a:noFill/>
          <a:ln cap="flat" cmpd="sng" w="38100">
            <a:solidFill>
              <a:srgbClr val="000000"/>
            </a:solidFill>
            <a:prstDash val="solid"/>
            <a:round/>
            <a:headEnd len="sm" w="sm" type="none"/>
            <a:tailEnd len="sm" w="sm" type="none"/>
          </a:ln>
        </p:spPr>
      </p:cxnSp>
      <p:cxnSp>
        <p:nvCxnSpPr>
          <p:cNvPr id="258" name="Google Shape;258;p6"/>
          <p:cNvCxnSpPr/>
          <p:nvPr/>
        </p:nvCxnSpPr>
        <p:spPr>
          <a:xfrm rot="10800000">
            <a:off x="8246035" y="3132343"/>
            <a:ext cx="0" cy="247734"/>
          </a:xfrm>
          <a:prstGeom prst="straightConnector1">
            <a:avLst/>
          </a:prstGeom>
          <a:noFill/>
          <a:ln cap="flat" cmpd="sng" w="38100">
            <a:solidFill>
              <a:srgbClr val="000000"/>
            </a:solidFill>
            <a:prstDash val="solid"/>
            <a:round/>
            <a:headEnd len="sm" w="sm" type="none"/>
            <a:tailEnd len="sm" w="sm" type="none"/>
          </a:ln>
        </p:spPr>
      </p:cxnSp>
      <p:cxnSp>
        <p:nvCxnSpPr>
          <p:cNvPr id="259" name="Google Shape;259;p6"/>
          <p:cNvCxnSpPr/>
          <p:nvPr/>
        </p:nvCxnSpPr>
        <p:spPr>
          <a:xfrm rot="10800000">
            <a:off x="11120553" y="3132297"/>
            <a:ext cx="0" cy="268084"/>
          </a:xfrm>
          <a:prstGeom prst="straightConnector1">
            <a:avLst/>
          </a:prstGeom>
          <a:noFill/>
          <a:ln cap="flat" cmpd="sng" w="38100">
            <a:solidFill>
              <a:srgbClr val="000000"/>
            </a:solidFill>
            <a:prstDash val="solid"/>
            <a:round/>
            <a:headEnd len="sm" w="sm" type="none"/>
            <a:tailEnd len="sm" w="sm" type="none"/>
          </a:ln>
        </p:spPr>
      </p:cxnSp>
      <p:cxnSp>
        <p:nvCxnSpPr>
          <p:cNvPr id="260" name="Google Shape;260;p6"/>
          <p:cNvCxnSpPr/>
          <p:nvPr/>
        </p:nvCxnSpPr>
        <p:spPr>
          <a:xfrm rot="10800000">
            <a:off x="13995071" y="3132343"/>
            <a:ext cx="0" cy="247734"/>
          </a:xfrm>
          <a:prstGeom prst="straightConnector1">
            <a:avLst/>
          </a:prstGeom>
          <a:noFill/>
          <a:ln cap="flat" cmpd="sng" w="38100">
            <a:solidFill>
              <a:srgbClr val="000000"/>
            </a:solidFill>
            <a:prstDash val="solid"/>
            <a:round/>
            <a:headEnd len="sm" w="sm" type="none"/>
            <a:tailEnd len="sm" w="sm" type="none"/>
          </a:ln>
        </p:spPr>
      </p:cxnSp>
      <p:cxnSp>
        <p:nvCxnSpPr>
          <p:cNvPr id="261" name="Google Shape;261;p6"/>
          <p:cNvCxnSpPr/>
          <p:nvPr/>
        </p:nvCxnSpPr>
        <p:spPr>
          <a:xfrm>
            <a:off x="5370484" y="7441512"/>
            <a:ext cx="8668937" cy="0"/>
          </a:xfrm>
          <a:prstGeom prst="straightConnector1">
            <a:avLst/>
          </a:prstGeom>
          <a:noFill/>
          <a:ln cap="flat" cmpd="sng" w="38100">
            <a:solidFill>
              <a:srgbClr val="000000"/>
            </a:solidFill>
            <a:prstDash val="solid"/>
            <a:round/>
            <a:headEnd len="sm" w="sm" type="none"/>
            <a:tailEnd len="sm" w="sm" type="none"/>
          </a:ln>
        </p:spPr>
      </p:cxnSp>
      <p:cxnSp>
        <p:nvCxnSpPr>
          <p:cNvPr id="262" name="Google Shape;262;p6"/>
          <p:cNvCxnSpPr/>
          <p:nvPr/>
        </p:nvCxnSpPr>
        <p:spPr>
          <a:xfrm flipH="1">
            <a:off x="9703082" y="6170454"/>
            <a:ext cx="3740" cy="1250753"/>
          </a:xfrm>
          <a:prstGeom prst="straightConnector1">
            <a:avLst/>
          </a:prstGeom>
          <a:noFill/>
          <a:ln cap="flat" cmpd="sng" w="38100">
            <a:solidFill>
              <a:srgbClr val="000000"/>
            </a:solidFill>
            <a:prstDash val="solid"/>
            <a:round/>
            <a:headEnd len="sm" w="sm" type="none"/>
            <a:tailEnd len="sm" w="sm" type="none"/>
          </a:ln>
        </p:spPr>
      </p:cxnSp>
      <p:cxnSp>
        <p:nvCxnSpPr>
          <p:cNvPr id="263" name="Google Shape;263;p6"/>
          <p:cNvCxnSpPr/>
          <p:nvPr/>
        </p:nvCxnSpPr>
        <p:spPr>
          <a:xfrm>
            <a:off x="14039421" y="7421207"/>
            <a:ext cx="0" cy="299528"/>
          </a:xfrm>
          <a:prstGeom prst="straightConnector1">
            <a:avLst/>
          </a:prstGeom>
          <a:noFill/>
          <a:ln cap="flat" cmpd="sng" w="38100">
            <a:solidFill>
              <a:srgbClr val="000000"/>
            </a:solidFill>
            <a:prstDash val="solid"/>
            <a:round/>
            <a:headEnd len="sm" w="sm" type="none"/>
            <a:tailEnd len="sm" w="sm" type="none"/>
          </a:ln>
        </p:spPr>
      </p:cxnSp>
      <p:cxnSp>
        <p:nvCxnSpPr>
          <p:cNvPr id="264" name="Google Shape;264;p6"/>
          <p:cNvCxnSpPr/>
          <p:nvPr/>
        </p:nvCxnSpPr>
        <p:spPr>
          <a:xfrm>
            <a:off x="5370360" y="7421207"/>
            <a:ext cx="0" cy="325928"/>
          </a:xfrm>
          <a:prstGeom prst="straightConnector1">
            <a:avLst/>
          </a:prstGeom>
          <a:noFill/>
          <a:ln cap="flat" cmpd="sng" w="38100">
            <a:solidFill>
              <a:srgbClr val="000000"/>
            </a:solidFill>
            <a:prstDash val="solid"/>
            <a:round/>
            <a:headEnd len="sm" w="sm" type="none"/>
            <a:tailEnd len="sm" w="sm" type="none"/>
          </a:ln>
        </p:spPr>
      </p:cxnSp>
      <p:sp>
        <p:nvSpPr>
          <p:cNvPr id="265" name="Google Shape;265;p6"/>
          <p:cNvSpPr txBox="1"/>
          <p:nvPr/>
        </p:nvSpPr>
        <p:spPr>
          <a:xfrm>
            <a:off x="4560854" y="2608062"/>
            <a:ext cx="1659868" cy="263032"/>
          </a:xfrm>
          <a:prstGeom prst="rect">
            <a:avLst/>
          </a:prstGeom>
          <a:noFill/>
          <a:ln>
            <a:noFill/>
          </a:ln>
        </p:spPr>
        <p:txBody>
          <a:bodyPr anchorCtr="0" anchor="t" bIns="0" lIns="0" spcFirstLastPara="1" rIns="0" wrap="square" tIns="0">
            <a:spAutoFit/>
          </a:bodyPr>
          <a:lstStyle/>
          <a:p>
            <a:pPr indent="0" lvl="0" marL="0" marR="0" rtl="0" algn="ctr">
              <a:lnSpc>
                <a:spcPct val="139974"/>
              </a:lnSpc>
              <a:spcBef>
                <a:spcPts val="0"/>
              </a:spcBef>
              <a:spcAft>
                <a:spcPts val="0"/>
              </a:spcAft>
              <a:buNone/>
            </a:pPr>
            <a:r>
              <a:rPr b="1" i="0" lang="en-US" sz="1561" u="none" cap="none" strike="noStrike">
                <a:solidFill>
                  <a:srgbClr val="082B42"/>
                </a:solidFill>
                <a:latin typeface="Arial"/>
                <a:ea typeface="Arial"/>
                <a:cs typeface="Arial"/>
                <a:sym typeface="Arial"/>
              </a:rPr>
              <a:t>DATASET </a:t>
            </a:r>
            <a:endParaRPr/>
          </a:p>
        </p:txBody>
      </p:sp>
      <p:sp>
        <p:nvSpPr>
          <p:cNvPr id="266" name="Google Shape;266;p6"/>
          <p:cNvSpPr txBox="1"/>
          <p:nvPr/>
        </p:nvSpPr>
        <p:spPr>
          <a:xfrm>
            <a:off x="7052434" y="2560458"/>
            <a:ext cx="2387203" cy="284957"/>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1707" u="none" cap="none" strike="noStrike">
                <a:solidFill>
                  <a:srgbClr val="082B42"/>
                </a:solidFill>
                <a:latin typeface="Arial"/>
                <a:ea typeface="Arial"/>
                <a:cs typeface="Arial"/>
                <a:sym typeface="Arial"/>
              </a:rPr>
              <a:t>PREPROCESSING</a:t>
            </a:r>
            <a:endParaRPr/>
          </a:p>
        </p:txBody>
      </p:sp>
      <p:sp>
        <p:nvSpPr>
          <p:cNvPr id="267" name="Google Shape;267;p6"/>
          <p:cNvSpPr txBox="1"/>
          <p:nvPr/>
        </p:nvSpPr>
        <p:spPr>
          <a:xfrm>
            <a:off x="10270314" y="2595151"/>
            <a:ext cx="1814163" cy="263032"/>
          </a:xfrm>
          <a:prstGeom prst="rect">
            <a:avLst/>
          </a:prstGeom>
          <a:noFill/>
          <a:ln>
            <a:noFill/>
          </a:ln>
        </p:spPr>
        <p:txBody>
          <a:bodyPr anchorCtr="0" anchor="t" bIns="0" lIns="0" spcFirstLastPara="1" rIns="0" wrap="square" tIns="0">
            <a:spAutoFit/>
          </a:bodyPr>
          <a:lstStyle/>
          <a:p>
            <a:pPr indent="0" lvl="0" marL="0" marR="0" rtl="0" algn="ctr">
              <a:lnSpc>
                <a:spcPct val="139974"/>
              </a:lnSpc>
              <a:spcBef>
                <a:spcPts val="0"/>
              </a:spcBef>
              <a:spcAft>
                <a:spcPts val="0"/>
              </a:spcAft>
              <a:buNone/>
            </a:pPr>
            <a:r>
              <a:rPr b="1" i="0" lang="en-US" sz="1561" u="none" cap="none" strike="noStrike">
                <a:solidFill>
                  <a:srgbClr val="082B42"/>
                </a:solidFill>
                <a:latin typeface="Arial"/>
                <a:ea typeface="Arial"/>
                <a:cs typeface="Arial"/>
                <a:sym typeface="Arial"/>
              </a:rPr>
              <a:t>VIZALIZATION</a:t>
            </a:r>
            <a:endParaRPr/>
          </a:p>
        </p:txBody>
      </p:sp>
      <p:sp>
        <p:nvSpPr>
          <p:cNvPr id="268" name="Google Shape;268;p6"/>
          <p:cNvSpPr txBox="1"/>
          <p:nvPr/>
        </p:nvSpPr>
        <p:spPr>
          <a:xfrm>
            <a:off x="13146651" y="2608062"/>
            <a:ext cx="1659868" cy="263032"/>
          </a:xfrm>
          <a:prstGeom prst="rect">
            <a:avLst/>
          </a:prstGeom>
          <a:noFill/>
          <a:ln>
            <a:noFill/>
          </a:ln>
        </p:spPr>
        <p:txBody>
          <a:bodyPr anchorCtr="0" anchor="t" bIns="0" lIns="0" spcFirstLastPara="1" rIns="0" wrap="square" tIns="0">
            <a:spAutoFit/>
          </a:bodyPr>
          <a:lstStyle/>
          <a:p>
            <a:pPr indent="0" lvl="0" marL="0" marR="0" rtl="0" algn="ctr">
              <a:lnSpc>
                <a:spcPct val="139974"/>
              </a:lnSpc>
              <a:spcBef>
                <a:spcPts val="0"/>
              </a:spcBef>
              <a:spcAft>
                <a:spcPts val="0"/>
              </a:spcAft>
              <a:buNone/>
            </a:pPr>
            <a:r>
              <a:rPr b="1" i="0" lang="en-US" sz="1561" u="none" cap="none" strike="noStrike">
                <a:solidFill>
                  <a:srgbClr val="082B42"/>
                </a:solidFill>
                <a:latin typeface="Arial"/>
                <a:ea typeface="Arial"/>
                <a:cs typeface="Arial"/>
                <a:sym typeface="Arial"/>
              </a:rPr>
              <a:t>MODELING</a:t>
            </a:r>
            <a:endParaRPr/>
          </a:p>
        </p:txBody>
      </p:sp>
      <p:sp>
        <p:nvSpPr>
          <p:cNvPr id="269" name="Google Shape;269;p6"/>
          <p:cNvSpPr txBox="1"/>
          <p:nvPr/>
        </p:nvSpPr>
        <p:spPr>
          <a:xfrm>
            <a:off x="4581676" y="7986310"/>
            <a:ext cx="1659868" cy="263032"/>
          </a:xfrm>
          <a:prstGeom prst="rect">
            <a:avLst/>
          </a:prstGeom>
          <a:noFill/>
          <a:ln>
            <a:noFill/>
          </a:ln>
        </p:spPr>
        <p:txBody>
          <a:bodyPr anchorCtr="0" anchor="t" bIns="0" lIns="0" spcFirstLastPara="1" rIns="0" wrap="square" tIns="0">
            <a:spAutoFit/>
          </a:bodyPr>
          <a:lstStyle/>
          <a:p>
            <a:pPr indent="0" lvl="0" marL="0" marR="0" rtl="0" algn="ctr">
              <a:lnSpc>
                <a:spcPct val="139974"/>
              </a:lnSpc>
              <a:spcBef>
                <a:spcPts val="0"/>
              </a:spcBef>
              <a:spcAft>
                <a:spcPts val="0"/>
              </a:spcAft>
              <a:buNone/>
            </a:pPr>
            <a:r>
              <a:rPr b="1" i="0" lang="en-US" sz="1561" u="none" cap="none" strike="noStrike">
                <a:solidFill>
                  <a:srgbClr val="082B42"/>
                </a:solidFill>
                <a:latin typeface="Arial"/>
                <a:ea typeface="Arial"/>
                <a:cs typeface="Arial"/>
                <a:sym typeface="Arial"/>
              </a:rPr>
              <a:t>AZURE</a:t>
            </a:r>
            <a:endParaRPr/>
          </a:p>
        </p:txBody>
      </p:sp>
      <p:sp>
        <p:nvSpPr>
          <p:cNvPr id="270" name="Google Shape;270;p6"/>
          <p:cNvSpPr txBox="1"/>
          <p:nvPr/>
        </p:nvSpPr>
        <p:spPr>
          <a:xfrm>
            <a:off x="13209487" y="7935817"/>
            <a:ext cx="1659868" cy="263032"/>
          </a:xfrm>
          <a:prstGeom prst="rect">
            <a:avLst/>
          </a:prstGeom>
          <a:noFill/>
          <a:ln>
            <a:noFill/>
          </a:ln>
        </p:spPr>
        <p:txBody>
          <a:bodyPr anchorCtr="0" anchor="t" bIns="0" lIns="0" spcFirstLastPara="1" rIns="0" wrap="square" tIns="0">
            <a:spAutoFit/>
          </a:bodyPr>
          <a:lstStyle/>
          <a:p>
            <a:pPr indent="0" lvl="0" marL="0" marR="0" rtl="0" algn="ctr">
              <a:lnSpc>
                <a:spcPct val="139974"/>
              </a:lnSpc>
              <a:spcBef>
                <a:spcPts val="0"/>
              </a:spcBef>
              <a:spcAft>
                <a:spcPts val="0"/>
              </a:spcAft>
              <a:buNone/>
            </a:pPr>
            <a:r>
              <a:rPr b="1" i="0" lang="en-US" sz="1561" u="none" cap="none" strike="noStrike">
                <a:solidFill>
                  <a:srgbClr val="082B42"/>
                </a:solidFill>
                <a:latin typeface="Arial"/>
                <a:ea typeface="Arial"/>
                <a:cs typeface="Arial"/>
                <a:sym typeface="Arial"/>
              </a:rPr>
              <a:t>STREAMLIT</a:t>
            </a:r>
            <a:endParaRPr/>
          </a:p>
        </p:txBody>
      </p:sp>
      <p:sp>
        <p:nvSpPr>
          <p:cNvPr id="271" name="Google Shape;271;p6"/>
          <p:cNvSpPr txBox="1"/>
          <p:nvPr/>
        </p:nvSpPr>
        <p:spPr>
          <a:xfrm>
            <a:off x="5734027" y="4195999"/>
            <a:ext cx="1659868" cy="263032"/>
          </a:xfrm>
          <a:prstGeom prst="rect">
            <a:avLst/>
          </a:prstGeom>
          <a:noFill/>
          <a:ln>
            <a:noFill/>
          </a:ln>
        </p:spPr>
        <p:txBody>
          <a:bodyPr anchorCtr="0" anchor="t" bIns="0" lIns="0" spcFirstLastPara="1" rIns="0" wrap="square" tIns="0">
            <a:spAutoFit/>
          </a:bodyPr>
          <a:lstStyle/>
          <a:p>
            <a:pPr indent="0" lvl="0" marL="0" marR="0" rtl="0" algn="ctr">
              <a:lnSpc>
                <a:spcPct val="139974"/>
              </a:lnSpc>
              <a:spcBef>
                <a:spcPts val="0"/>
              </a:spcBef>
              <a:spcAft>
                <a:spcPts val="0"/>
              </a:spcAft>
              <a:buNone/>
            </a:pPr>
            <a:r>
              <a:rPr b="1" i="0" lang="en-US" sz="1561" u="none" cap="none" strike="noStrike">
                <a:solidFill>
                  <a:srgbClr val="082B42"/>
                </a:solidFill>
                <a:latin typeface="Arial"/>
                <a:ea typeface="Arial"/>
                <a:cs typeface="Arial"/>
                <a:sym typeface="Arial"/>
              </a:rPr>
              <a:t>DATASET </a:t>
            </a:r>
            <a:endParaRPr/>
          </a:p>
        </p:txBody>
      </p:sp>
      <p:sp>
        <p:nvSpPr>
          <p:cNvPr id="272" name="Google Shape;272;p6"/>
          <p:cNvSpPr txBox="1"/>
          <p:nvPr/>
        </p:nvSpPr>
        <p:spPr>
          <a:xfrm>
            <a:off x="5411610" y="5202908"/>
            <a:ext cx="2305800" cy="286800"/>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None/>
            </a:pPr>
            <a:r>
              <a:rPr b="1" lang="en-US" sz="1864">
                <a:solidFill>
                  <a:srgbClr val="082B42"/>
                </a:solidFill>
              </a:rPr>
              <a:t>VISUALIZATION</a:t>
            </a:r>
            <a:endParaRPr/>
          </a:p>
        </p:txBody>
      </p:sp>
      <p:sp>
        <p:nvSpPr>
          <p:cNvPr id="273" name="Google Shape;273;p6"/>
          <p:cNvSpPr txBox="1"/>
          <p:nvPr/>
        </p:nvSpPr>
        <p:spPr>
          <a:xfrm>
            <a:off x="5734027" y="6462482"/>
            <a:ext cx="1659868" cy="263032"/>
          </a:xfrm>
          <a:prstGeom prst="rect">
            <a:avLst/>
          </a:prstGeom>
          <a:noFill/>
          <a:ln>
            <a:noFill/>
          </a:ln>
        </p:spPr>
        <p:txBody>
          <a:bodyPr anchorCtr="0" anchor="t" bIns="0" lIns="0" spcFirstLastPara="1" rIns="0" wrap="square" tIns="0">
            <a:spAutoFit/>
          </a:bodyPr>
          <a:lstStyle/>
          <a:p>
            <a:pPr indent="0" lvl="0" marL="0" marR="0" rtl="0" algn="ctr">
              <a:lnSpc>
                <a:spcPct val="139974"/>
              </a:lnSpc>
              <a:spcBef>
                <a:spcPts val="0"/>
              </a:spcBef>
              <a:spcAft>
                <a:spcPts val="0"/>
              </a:spcAft>
              <a:buNone/>
            </a:pPr>
            <a:r>
              <a:rPr b="1" i="0" lang="en-US" sz="1561" u="none" cap="none" strike="noStrike">
                <a:solidFill>
                  <a:srgbClr val="082B42"/>
                </a:solidFill>
                <a:latin typeface="Arial"/>
                <a:ea typeface="Arial"/>
                <a:cs typeface="Arial"/>
                <a:sym typeface="Arial"/>
              </a:rPr>
              <a:t>MODELING</a:t>
            </a:r>
            <a:endParaRPr/>
          </a:p>
        </p:txBody>
      </p:sp>
      <p:sp>
        <p:nvSpPr>
          <p:cNvPr id="274" name="Google Shape;274;p6"/>
          <p:cNvSpPr txBox="1"/>
          <p:nvPr/>
        </p:nvSpPr>
        <p:spPr>
          <a:xfrm>
            <a:off x="12084477" y="4134362"/>
            <a:ext cx="1659868" cy="263032"/>
          </a:xfrm>
          <a:prstGeom prst="rect">
            <a:avLst/>
          </a:prstGeom>
          <a:noFill/>
          <a:ln>
            <a:noFill/>
          </a:ln>
        </p:spPr>
        <p:txBody>
          <a:bodyPr anchorCtr="0" anchor="t" bIns="0" lIns="0" spcFirstLastPara="1" rIns="0" wrap="square" tIns="0">
            <a:spAutoFit/>
          </a:bodyPr>
          <a:lstStyle/>
          <a:p>
            <a:pPr indent="0" lvl="0" marL="0" marR="0" rtl="0" algn="ctr">
              <a:lnSpc>
                <a:spcPct val="139974"/>
              </a:lnSpc>
              <a:spcBef>
                <a:spcPts val="0"/>
              </a:spcBef>
              <a:spcAft>
                <a:spcPts val="0"/>
              </a:spcAft>
              <a:buNone/>
            </a:pPr>
            <a:r>
              <a:rPr b="1" i="0" lang="en-US" sz="1561" u="none" cap="none" strike="noStrike">
                <a:solidFill>
                  <a:srgbClr val="082B42"/>
                </a:solidFill>
                <a:latin typeface="Arial"/>
                <a:ea typeface="Arial"/>
                <a:cs typeface="Arial"/>
                <a:sym typeface="Arial"/>
              </a:rPr>
              <a:t>DATASET</a:t>
            </a:r>
            <a:endParaRPr/>
          </a:p>
        </p:txBody>
      </p:sp>
      <p:sp>
        <p:nvSpPr>
          <p:cNvPr id="275" name="Google Shape;275;p6"/>
          <p:cNvSpPr txBox="1"/>
          <p:nvPr/>
        </p:nvSpPr>
        <p:spPr>
          <a:xfrm>
            <a:off x="11696178" y="5150796"/>
            <a:ext cx="2536846" cy="31370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835" u="none" cap="none" strike="noStrike">
                <a:solidFill>
                  <a:srgbClr val="082B42"/>
                </a:solidFill>
                <a:latin typeface="Arial"/>
                <a:ea typeface="Arial"/>
                <a:cs typeface="Arial"/>
                <a:sym typeface="Arial"/>
              </a:rPr>
              <a:t>PREPROCESSING</a:t>
            </a:r>
            <a:endParaRPr/>
          </a:p>
        </p:txBody>
      </p:sp>
      <p:sp>
        <p:nvSpPr>
          <p:cNvPr id="276" name="Google Shape;276;p6"/>
          <p:cNvSpPr txBox="1"/>
          <p:nvPr/>
        </p:nvSpPr>
        <p:spPr>
          <a:xfrm>
            <a:off x="12084477" y="6400845"/>
            <a:ext cx="1659868" cy="263032"/>
          </a:xfrm>
          <a:prstGeom prst="rect">
            <a:avLst/>
          </a:prstGeom>
          <a:noFill/>
          <a:ln>
            <a:noFill/>
          </a:ln>
        </p:spPr>
        <p:txBody>
          <a:bodyPr anchorCtr="0" anchor="t" bIns="0" lIns="0" spcFirstLastPara="1" rIns="0" wrap="square" tIns="0">
            <a:spAutoFit/>
          </a:bodyPr>
          <a:lstStyle/>
          <a:p>
            <a:pPr indent="0" lvl="0" marL="0" marR="0" rtl="0" algn="ctr">
              <a:lnSpc>
                <a:spcPct val="139974"/>
              </a:lnSpc>
              <a:spcBef>
                <a:spcPts val="0"/>
              </a:spcBef>
              <a:spcAft>
                <a:spcPts val="0"/>
              </a:spcAft>
              <a:buNone/>
            </a:pPr>
            <a:r>
              <a:rPr b="1" i="0" lang="en-US" sz="1561" u="none" cap="none" strike="noStrike">
                <a:solidFill>
                  <a:srgbClr val="082B42"/>
                </a:solidFill>
                <a:latin typeface="Arial"/>
                <a:ea typeface="Arial"/>
                <a:cs typeface="Arial"/>
                <a:sym typeface="Arial"/>
              </a:rPr>
              <a:t>MODELING</a:t>
            </a:r>
            <a:endParaRPr/>
          </a:p>
        </p:txBody>
      </p:sp>
      <p:sp>
        <p:nvSpPr>
          <p:cNvPr id="277" name="Google Shape;277;p6"/>
          <p:cNvSpPr txBox="1"/>
          <p:nvPr/>
        </p:nvSpPr>
        <p:spPr>
          <a:xfrm>
            <a:off x="3980864" y="1281360"/>
            <a:ext cx="2738630" cy="815486"/>
          </a:xfrm>
          <a:prstGeom prst="rect">
            <a:avLst/>
          </a:prstGeom>
          <a:noFill/>
          <a:ln>
            <a:noFill/>
          </a:ln>
        </p:spPr>
        <p:txBody>
          <a:bodyPr anchorCtr="0" anchor="t" bIns="0" lIns="0" spcFirstLastPara="1" rIns="0" wrap="square" tIns="0">
            <a:spAutoFit/>
          </a:bodyPr>
          <a:lstStyle/>
          <a:p>
            <a:pPr indent="-258460" lvl="1" marL="516920" marR="0" rtl="0" algn="l">
              <a:lnSpc>
                <a:spcPct val="139974"/>
              </a:lnSpc>
              <a:spcBef>
                <a:spcPts val="0"/>
              </a:spcBef>
              <a:spcAft>
                <a:spcPts val="0"/>
              </a:spcAft>
              <a:buClr>
                <a:srgbClr val="082B42"/>
              </a:buClr>
              <a:buSzPts val="2394"/>
              <a:buFont typeface="Arial"/>
              <a:buChar char="•"/>
            </a:pPr>
            <a:r>
              <a:rPr b="0" i="0" lang="en-US" sz="2394" u="none" cap="none" strike="noStrike">
                <a:solidFill>
                  <a:srgbClr val="082B42"/>
                </a:solidFill>
                <a:latin typeface="Arial"/>
                <a:ea typeface="Arial"/>
                <a:cs typeface="Arial"/>
                <a:sym typeface="Arial"/>
              </a:rPr>
              <a:t>part of image </a:t>
            </a:r>
            <a:endParaRPr/>
          </a:p>
          <a:p>
            <a:pPr indent="0" lvl="0" marL="0" marR="0" rtl="0" algn="l">
              <a:lnSpc>
                <a:spcPct val="139974"/>
              </a:lnSpc>
              <a:spcBef>
                <a:spcPts val="0"/>
              </a:spcBef>
              <a:spcAft>
                <a:spcPts val="0"/>
              </a:spcAft>
              <a:buNone/>
            </a:pPr>
            <a:r>
              <a:rPr b="0" i="0" lang="en-US" sz="2394" u="none" cap="none" strike="noStrike">
                <a:solidFill>
                  <a:srgbClr val="082B42"/>
                </a:solidFill>
                <a:latin typeface="Arial"/>
                <a:ea typeface="Arial"/>
                <a:cs typeface="Arial"/>
                <a:sym typeface="Arial"/>
              </a:rPr>
              <a:t>     to text</a:t>
            </a:r>
            <a:endParaRPr/>
          </a:p>
        </p:txBody>
      </p:sp>
      <p:sp>
        <p:nvSpPr>
          <p:cNvPr id="278" name="Google Shape;278;p6"/>
          <p:cNvSpPr txBox="1"/>
          <p:nvPr/>
        </p:nvSpPr>
        <p:spPr>
          <a:xfrm>
            <a:off x="12845820" y="1715312"/>
            <a:ext cx="2738630" cy="389735"/>
          </a:xfrm>
          <a:prstGeom prst="rect">
            <a:avLst/>
          </a:prstGeom>
          <a:noFill/>
          <a:ln>
            <a:noFill/>
          </a:ln>
        </p:spPr>
        <p:txBody>
          <a:bodyPr anchorCtr="0" anchor="t" bIns="0" lIns="0" spcFirstLastPara="1" rIns="0" wrap="square" tIns="0">
            <a:spAutoFit/>
          </a:bodyPr>
          <a:lstStyle/>
          <a:p>
            <a:pPr indent="-246242" lvl="1" marL="492487" marR="0" rtl="0" algn="l">
              <a:lnSpc>
                <a:spcPct val="139982"/>
              </a:lnSpc>
              <a:spcBef>
                <a:spcPts val="0"/>
              </a:spcBef>
              <a:spcAft>
                <a:spcPts val="0"/>
              </a:spcAft>
              <a:buClr>
                <a:srgbClr val="082B42"/>
              </a:buClr>
              <a:buSzPts val="2281"/>
              <a:buFont typeface="Arial"/>
              <a:buChar char="•"/>
            </a:pPr>
            <a:r>
              <a:rPr b="0" i="0" lang="en-US" sz="2281" u="none" cap="none" strike="noStrike">
                <a:solidFill>
                  <a:srgbClr val="082B42"/>
                </a:solidFill>
                <a:latin typeface="Arial"/>
                <a:ea typeface="Arial"/>
                <a:cs typeface="Arial"/>
                <a:sym typeface="Arial"/>
              </a:rPr>
              <a:t>with cnn model</a:t>
            </a:r>
            <a:endParaRPr/>
          </a:p>
        </p:txBody>
      </p:sp>
      <p:sp>
        <p:nvSpPr>
          <p:cNvPr id="279" name="Google Shape;279;p6"/>
          <p:cNvSpPr txBox="1"/>
          <p:nvPr/>
        </p:nvSpPr>
        <p:spPr>
          <a:xfrm>
            <a:off x="14676422" y="4018440"/>
            <a:ext cx="2738630" cy="438429"/>
          </a:xfrm>
          <a:prstGeom prst="rect">
            <a:avLst/>
          </a:prstGeom>
          <a:noFill/>
          <a:ln>
            <a:noFill/>
          </a:ln>
        </p:spPr>
        <p:txBody>
          <a:bodyPr anchorCtr="0" anchor="t" bIns="0" lIns="0" spcFirstLastPara="1" rIns="0" wrap="square" tIns="0">
            <a:spAutoFit/>
          </a:bodyPr>
          <a:lstStyle/>
          <a:p>
            <a:pPr indent="-282183" lvl="1" marL="564365" marR="0" rtl="0" algn="l">
              <a:lnSpc>
                <a:spcPct val="139977"/>
              </a:lnSpc>
              <a:spcBef>
                <a:spcPts val="0"/>
              </a:spcBef>
              <a:spcAft>
                <a:spcPts val="0"/>
              </a:spcAft>
              <a:buClr>
                <a:srgbClr val="082B42"/>
              </a:buClr>
              <a:buSzPts val="2614"/>
              <a:buFont typeface="Arial"/>
              <a:buChar char="•"/>
            </a:pPr>
            <a:r>
              <a:rPr b="0" i="0" lang="en-US" sz="2614" u="none" cap="none" strike="noStrike">
                <a:solidFill>
                  <a:srgbClr val="082B42"/>
                </a:solidFill>
                <a:latin typeface="Arial"/>
                <a:ea typeface="Arial"/>
                <a:cs typeface="Arial"/>
                <a:sym typeface="Arial"/>
              </a:rPr>
              <a:t>Part of Chat </a:t>
            </a:r>
            <a:endParaRPr/>
          </a:p>
        </p:txBody>
      </p:sp>
      <p:cxnSp>
        <p:nvCxnSpPr>
          <p:cNvPr id="280" name="Google Shape;280;p6"/>
          <p:cNvCxnSpPr/>
          <p:nvPr/>
        </p:nvCxnSpPr>
        <p:spPr>
          <a:xfrm rot="10800000">
            <a:off x="5350179" y="2127654"/>
            <a:ext cx="0" cy="247734"/>
          </a:xfrm>
          <a:prstGeom prst="straightConnector1">
            <a:avLst/>
          </a:prstGeom>
          <a:noFill/>
          <a:ln cap="flat" cmpd="sng" w="38100">
            <a:solidFill>
              <a:srgbClr val="000000"/>
            </a:solidFill>
            <a:prstDash val="solid"/>
            <a:round/>
            <a:headEnd len="sm" w="sm" type="none"/>
            <a:tailEnd len="sm" w="sm" type="none"/>
          </a:ln>
        </p:spPr>
      </p:cxnSp>
      <p:cxnSp>
        <p:nvCxnSpPr>
          <p:cNvPr id="281" name="Google Shape;281;p6"/>
          <p:cNvCxnSpPr/>
          <p:nvPr/>
        </p:nvCxnSpPr>
        <p:spPr>
          <a:xfrm rot="10800000">
            <a:off x="13992299" y="2127562"/>
            <a:ext cx="0" cy="247734"/>
          </a:xfrm>
          <a:prstGeom prst="straightConnector1">
            <a:avLst/>
          </a:prstGeom>
          <a:noFill/>
          <a:ln cap="flat" cmpd="sng" w="38100">
            <a:solidFill>
              <a:srgbClr val="000000"/>
            </a:solidFill>
            <a:prstDash val="solid"/>
            <a:round/>
            <a:headEnd len="sm" w="sm" type="none"/>
            <a:tailEnd len="sm" w="sm" type="none"/>
          </a:ln>
        </p:spPr>
      </p:cxnSp>
      <p:cxnSp>
        <p:nvCxnSpPr>
          <p:cNvPr id="282" name="Google Shape;282;p6"/>
          <p:cNvCxnSpPr/>
          <p:nvPr/>
        </p:nvCxnSpPr>
        <p:spPr>
          <a:xfrm>
            <a:off x="14100798" y="4300470"/>
            <a:ext cx="430727" cy="0"/>
          </a:xfrm>
          <a:prstGeom prst="straightConnector1">
            <a:avLst/>
          </a:prstGeom>
          <a:noFill/>
          <a:ln cap="flat" cmpd="sng" w="38100">
            <a:solidFill>
              <a:srgbClr val="000000"/>
            </a:solidFill>
            <a:prstDash val="solid"/>
            <a:round/>
            <a:headEnd len="sm" w="sm" type="none"/>
            <a:tailEnd len="sm" w="sm" type="none"/>
          </a:ln>
        </p:spPr>
      </p:cxnSp>
      <p:cxnSp>
        <p:nvCxnSpPr>
          <p:cNvPr id="283" name="Google Shape;283;p6"/>
          <p:cNvCxnSpPr/>
          <p:nvPr/>
        </p:nvCxnSpPr>
        <p:spPr>
          <a:xfrm flipH="1">
            <a:off x="4371612" y="4351387"/>
            <a:ext cx="933561" cy="40219"/>
          </a:xfrm>
          <a:prstGeom prst="straightConnector1">
            <a:avLst/>
          </a:prstGeom>
          <a:noFill/>
          <a:ln cap="flat" cmpd="sng" w="38100">
            <a:solidFill>
              <a:srgbClr val="000000"/>
            </a:solidFill>
            <a:prstDash val="solid"/>
            <a:round/>
            <a:headEnd len="sm" w="sm" type="none"/>
            <a:tailEnd len="sm" w="sm" type="none"/>
          </a:ln>
        </p:spPr>
      </p:cxnSp>
      <p:sp>
        <p:nvSpPr>
          <p:cNvPr id="284" name="Google Shape;284;p6"/>
          <p:cNvSpPr txBox="1"/>
          <p:nvPr/>
        </p:nvSpPr>
        <p:spPr>
          <a:xfrm>
            <a:off x="1632982" y="3964813"/>
            <a:ext cx="2738630" cy="815486"/>
          </a:xfrm>
          <a:prstGeom prst="rect">
            <a:avLst/>
          </a:prstGeom>
          <a:noFill/>
          <a:ln>
            <a:noFill/>
          </a:ln>
        </p:spPr>
        <p:txBody>
          <a:bodyPr anchorCtr="0" anchor="t" bIns="0" lIns="0" spcFirstLastPara="1" rIns="0" wrap="square" tIns="0">
            <a:spAutoFit/>
          </a:bodyPr>
          <a:lstStyle/>
          <a:p>
            <a:pPr indent="-258460" lvl="1" marL="516920" marR="0" rtl="0" algn="l">
              <a:lnSpc>
                <a:spcPct val="139974"/>
              </a:lnSpc>
              <a:spcBef>
                <a:spcPts val="0"/>
              </a:spcBef>
              <a:spcAft>
                <a:spcPts val="0"/>
              </a:spcAft>
              <a:buClr>
                <a:srgbClr val="082B42"/>
              </a:buClr>
              <a:buSzPts val="2394"/>
              <a:buFont typeface="Arial"/>
              <a:buChar char="•"/>
            </a:pPr>
            <a:r>
              <a:rPr b="0" i="0" lang="en-US" sz="2394" u="none" cap="none" strike="noStrike">
                <a:solidFill>
                  <a:srgbClr val="082B42"/>
                </a:solidFill>
                <a:latin typeface="Arial"/>
                <a:ea typeface="Arial"/>
                <a:cs typeface="Arial"/>
                <a:sym typeface="Arial"/>
              </a:rPr>
              <a:t>part of Translation </a:t>
            </a:r>
            <a:endParaRPr/>
          </a:p>
        </p:txBody>
      </p:sp>
      <p:sp>
        <p:nvSpPr>
          <p:cNvPr id="285" name="Google Shape;285;p6"/>
          <p:cNvSpPr txBox="1"/>
          <p:nvPr/>
        </p:nvSpPr>
        <p:spPr>
          <a:xfrm>
            <a:off x="628694" y="769899"/>
            <a:ext cx="2248682" cy="1395741"/>
          </a:xfrm>
          <a:prstGeom prst="rect">
            <a:avLst/>
          </a:prstGeom>
          <a:noFill/>
          <a:ln>
            <a:noFill/>
          </a:ln>
        </p:spPr>
        <p:txBody>
          <a:bodyPr anchorCtr="0" anchor="t" bIns="0" lIns="0" spcFirstLastPara="1" rIns="0" wrap="square" tIns="0">
            <a:spAutoFit/>
          </a:bodyPr>
          <a:lstStyle/>
          <a:p>
            <a:pPr indent="0" lvl="0" marL="0" marR="0" rtl="0" algn="l">
              <a:lnSpc>
                <a:spcPct val="94987"/>
              </a:lnSpc>
              <a:spcBef>
                <a:spcPts val="0"/>
              </a:spcBef>
              <a:spcAft>
                <a:spcPts val="0"/>
              </a:spcAft>
              <a:buNone/>
            </a:pPr>
            <a:r>
              <a:rPr b="1" i="0" lang="en-US" sz="5586" u="none" cap="none" strike="noStrike">
                <a:solidFill>
                  <a:srgbClr val="082B42"/>
                </a:solidFill>
                <a:latin typeface="Arial"/>
                <a:ea typeface="Arial"/>
                <a:cs typeface="Arial"/>
                <a:sym typeface="Arial"/>
              </a:rPr>
              <a:t>MIND MAP</a:t>
            </a:r>
            <a:endParaRPr/>
          </a:p>
        </p:txBody>
      </p:sp>
      <p:sp>
        <p:nvSpPr>
          <p:cNvPr id="286" name="Google Shape;286;p6"/>
          <p:cNvSpPr/>
          <p:nvPr/>
        </p:nvSpPr>
        <p:spPr>
          <a:xfrm>
            <a:off x="16727725" y="142062"/>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grpSp>
        <p:nvGrpSpPr>
          <p:cNvPr id="292" name="Google Shape;292;p7"/>
          <p:cNvGrpSpPr/>
          <p:nvPr/>
        </p:nvGrpSpPr>
        <p:grpSpPr>
          <a:xfrm>
            <a:off x="5752793" y="1485151"/>
            <a:ext cx="3989911" cy="1920037"/>
            <a:chOff x="0" y="-76200"/>
            <a:chExt cx="1050841" cy="505689"/>
          </a:xfrm>
        </p:grpSpPr>
        <p:sp>
          <p:nvSpPr>
            <p:cNvPr id="293" name="Google Shape;293;p7"/>
            <p:cNvSpPr/>
            <p:nvPr/>
          </p:nvSpPr>
          <p:spPr>
            <a:xfrm>
              <a:off x="0" y="0"/>
              <a:ext cx="1050841" cy="429489"/>
            </a:xfrm>
            <a:custGeom>
              <a:rect b="b" l="l" r="r" t="t"/>
              <a:pathLst>
                <a:path extrusionOk="0" h="429489" w="1050841">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7"/>
            <p:cNvSpPr txBox="1"/>
            <p:nvPr/>
          </p:nvSpPr>
          <p:spPr>
            <a:xfrm>
              <a:off x="0" y="-76200"/>
              <a:ext cx="1050841" cy="505689"/>
            </a:xfrm>
            <a:prstGeom prst="rect">
              <a:avLst/>
            </a:prstGeom>
            <a:noFill/>
            <a:ln>
              <a:noFill/>
            </a:ln>
          </p:spPr>
          <p:txBody>
            <a:bodyPr anchorCtr="0" anchor="ctr" bIns="50800" lIns="50800" spcFirstLastPara="1" rIns="50800" wrap="square" tIns="50800">
              <a:noAutofit/>
            </a:bodyPr>
            <a:lstStyle/>
            <a:p>
              <a:pPr indent="0" lvl="0" marL="0" marR="0" rtl="0" algn="ctr">
                <a:lnSpc>
                  <a:spcPct val="140010"/>
                </a:lnSpc>
                <a:spcBef>
                  <a:spcPts val="0"/>
                </a:spcBef>
                <a:spcAft>
                  <a:spcPts val="0"/>
                </a:spcAft>
                <a:buNone/>
              </a:pPr>
              <a:r>
                <a:rPr i="0" lang="en-US" sz="3999" u="none" cap="none" strike="noStrike">
                  <a:solidFill>
                    <a:srgbClr val="F8F8F8"/>
                  </a:solidFill>
                  <a:latin typeface="Ultra"/>
                  <a:ea typeface="Ultra"/>
                  <a:cs typeface="Ultra"/>
                  <a:sym typeface="Ultra"/>
                </a:rPr>
                <a:t>Azure</a:t>
              </a:r>
              <a:endParaRPr/>
            </a:p>
          </p:txBody>
        </p:sp>
      </p:grpSp>
      <p:sp>
        <p:nvSpPr>
          <p:cNvPr id="295" name="Google Shape;295;p7"/>
          <p:cNvSpPr/>
          <p:nvPr/>
        </p:nvSpPr>
        <p:spPr>
          <a:xfrm rot="543904">
            <a:off x="-940728" y="8061713"/>
            <a:ext cx="10103966" cy="8156656"/>
          </a:xfrm>
          <a:custGeom>
            <a:rect b="b" l="l" r="r" t="t"/>
            <a:pathLst>
              <a:path extrusionOk="0" h="8156656" w="10103966">
                <a:moveTo>
                  <a:pt x="0" y="0"/>
                </a:moveTo>
                <a:lnTo>
                  <a:pt x="10103966" y="0"/>
                </a:lnTo>
                <a:lnTo>
                  <a:pt x="10103966" y="8156656"/>
                </a:lnTo>
                <a:lnTo>
                  <a:pt x="0" y="8156656"/>
                </a:lnTo>
                <a:lnTo>
                  <a:pt x="0" y="0"/>
                </a:lnTo>
                <a:close/>
              </a:path>
            </a:pathLst>
          </a:custGeom>
          <a:blipFill rotWithShape="1">
            <a:blip r:embed="rId4">
              <a:alphaModFix/>
            </a:blip>
            <a:stretch>
              <a:fillRect b="0" l="0" r="0" t="0"/>
            </a:stretch>
          </a:blipFill>
          <a:ln>
            <a:noFill/>
          </a:ln>
        </p:spPr>
      </p:sp>
      <p:grpSp>
        <p:nvGrpSpPr>
          <p:cNvPr id="296" name="Google Shape;296;p7"/>
          <p:cNvGrpSpPr/>
          <p:nvPr/>
        </p:nvGrpSpPr>
        <p:grpSpPr>
          <a:xfrm>
            <a:off x="1028700" y="3988594"/>
            <a:ext cx="6165111" cy="2031524"/>
            <a:chOff x="0" y="-9525"/>
            <a:chExt cx="8220148" cy="2708698"/>
          </a:xfrm>
        </p:grpSpPr>
        <p:sp>
          <p:nvSpPr>
            <p:cNvPr id="297" name="Google Shape;297;p7"/>
            <p:cNvSpPr txBox="1"/>
            <p:nvPr/>
          </p:nvSpPr>
          <p:spPr>
            <a:xfrm>
              <a:off x="0" y="-9525"/>
              <a:ext cx="8220148" cy="14319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F8F8F8"/>
                  </a:solidFill>
                  <a:latin typeface="Ultra"/>
                  <a:ea typeface="Ultra"/>
                  <a:cs typeface="Ultra"/>
                  <a:sym typeface="Ultra"/>
                </a:rPr>
                <a:t>TOOlS</a:t>
              </a:r>
              <a:endParaRPr/>
            </a:p>
          </p:txBody>
        </p:sp>
        <p:sp>
          <p:nvSpPr>
            <p:cNvPr id="298" name="Google Shape;298;p7"/>
            <p:cNvSpPr txBox="1"/>
            <p:nvPr/>
          </p:nvSpPr>
          <p:spPr>
            <a:xfrm>
              <a:off x="0" y="2076450"/>
              <a:ext cx="6455579" cy="622723"/>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800" u="none" cap="none" strike="noStrike">
                  <a:solidFill>
                    <a:srgbClr val="F8F8F8"/>
                  </a:solidFill>
                  <a:latin typeface="IBM Plex Sans"/>
                  <a:ea typeface="IBM Plex Sans"/>
                  <a:cs typeface="IBM Plex Sans"/>
                  <a:sym typeface="IBM Plex Sans"/>
                </a:rPr>
                <a:t>we used in our project </a:t>
              </a:r>
              <a:endParaRPr/>
            </a:p>
          </p:txBody>
        </p:sp>
      </p:grpSp>
      <p:sp>
        <p:nvSpPr>
          <p:cNvPr id="299" name="Google Shape;299;p7"/>
          <p:cNvSpPr txBox="1"/>
          <p:nvPr/>
        </p:nvSpPr>
        <p:spPr>
          <a:xfrm>
            <a:off x="10803571" y="2234356"/>
            <a:ext cx="4302807" cy="35306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1" i="0" lang="en-US" sz="2199" u="none" cap="none" strike="noStrike">
                <a:solidFill>
                  <a:srgbClr val="F8F8F8"/>
                </a:solidFill>
                <a:latin typeface="Ultra"/>
                <a:ea typeface="Ultra"/>
                <a:cs typeface="Ultra"/>
                <a:sym typeface="Ultra"/>
              </a:rPr>
              <a:t>AZURE MACHINE LEARNING</a:t>
            </a:r>
            <a:endParaRPr/>
          </a:p>
        </p:txBody>
      </p:sp>
      <p:grpSp>
        <p:nvGrpSpPr>
          <p:cNvPr id="300" name="Google Shape;300;p7"/>
          <p:cNvGrpSpPr/>
          <p:nvPr/>
        </p:nvGrpSpPr>
        <p:grpSpPr>
          <a:xfrm>
            <a:off x="5752793" y="3305281"/>
            <a:ext cx="3989911" cy="1920037"/>
            <a:chOff x="0" y="-76200"/>
            <a:chExt cx="1050841" cy="505689"/>
          </a:xfrm>
        </p:grpSpPr>
        <p:sp>
          <p:nvSpPr>
            <p:cNvPr id="301" name="Google Shape;301;p7"/>
            <p:cNvSpPr/>
            <p:nvPr/>
          </p:nvSpPr>
          <p:spPr>
            <a:xfrm>
              <a:off x="0" y="0"/>
              <a:ext cx="1050841" cy="429489"/>
            </a:xfrm>
            <a:custGeom>
              <a:rect b="b" l="l" r="r" t="t"/>
              <a:pathLst>
                <a:path extrusionOk="0" h="429489" w="1050841">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txBox="1"/>
            <p:nvPr/>
          </p:nvSpPr>
          <p:spPr>
            <a:xfrm>
              <a:off x="0" y="-76200"/>
              <a:ext cx="1050841" cy="505689"/>
            </a:xfrm>
            <a:prstGeom prst="rect">
              <a:avLst/>
            </a:prstGeom>
            <a:noFill/>
            <a:ln>
              <a:noFill/>
            </a:ln>
          </p:spPr>
          <p:txBody>
            <a:bodyPr anchorCtr="0" anchor="ctr" bIns="50800" lIns="50800" spcFirstLastPara="1" rIns="50800" wrap="square" tIns="50800">
              <a:noAutofit/>
            </a:bodyPr>
            <a:lstStyle/>
            <a:p>
              <a:pPr indent="0" lvl="0" marL="0" marR="0" rtl="0" algn="ctr">
                <a:lnSpc>
                  <a:spcPct val="140010"/>
                </a:lnSpc>
                <a:spcBef>
                  <a:spcPts val="0"/>
                </a:spcBef>
                <a:spcAft>
                  <a:spcPts val="0"/>
                </a:spcAft>
                <a:buNone/>
              </a:pPr>
              <a:r>
                <a:rPr b="0" i="0" lang="en-US" sz="3999" u="none" cap="none" strike="noStrike">
                  <a:solidFill>
                    <a:srgbClr val="F8F8F8"/>
                  </a:solidFill>
                  <a:latin typeface="Arial"/>
                  <a:ea typeface="Arial"/>
                  <a:cs typeface="Arial"/>
                  <a:sym typeface="Arial"/>
                </a:rPr>
                <a:t>Streamlit</a:t>
              </a:r>
              <a:endParaRPr/>
            </a:p>
          </p:txBody>
        </p:sp>
      </p:grpSp>
      <p:sp>
        <p:nvSpPr>
          <p:cNvPr id="303" name="Google Shape;303;p7"/>
          <p:cNvSpPr/>
          <p:nvPr/>
        </p:nvSpPr>
        <p:spPr>
          <a:xfrm rot="2159446">
            <a:off x="13111917" y="-3539846"/>
            <a:ext cx="7814506" cy="6308438"/>
          </a:xfrm>
          <a:custGeom>
            <a:rect b="b" l="l" r="r" t="t"/>
            <a:pathLst>
              <a:path extrusionOk="0" h="6308438" w="7814506">
                <a:moveTo>
                  <a:pt x="0" y="0"/>
                </a:moveTo>
                <a:lnTo>
                  <a:pt x="7814506" y="0"/>
                </a:lnTo>
                <a:lnTo>
                  <a:pt x="7814506" y="6308437"/>
                </a:lnTo>
                <a:lnTo>
                  <a:pt x="0" y="6308437"/>
                </a:lnTo>
                <a:lnTo>
                  <a:pt x="0" y="0"/>
                </a:lnTo>
                <a:close/>
              </a:path>
            </a:pathLst>
          </a:custGeom>
          <a:blipFill rotWithShape="1">
            <a:blip r:embed="rId4">
              <a:alphaModFix/>
            </a:blip>
            <a:stretch>
              <a:fillRect b="0" l="0" r="0" t="0"/>
            </a:stretch>
          </a:blipFill>
          <a:ln>
            <a:noFill/>
          </a:ln>
        </p:spPr>
      </p:sp>
      <p:grpSp>
        <p:nvGrpSpPr>
          <p:cNvPr id="304" name="Google Shape;304;p7"/>
          <p:cNvGrpSpPr/>
          <p:nvPr/>
        </p:nvGrpSpPr>
        <p:grpSpPr>
          <a:xfrm>
            <a:off x="14578523" y="8985885"/>
            <a:ext cx="2680777" cy="502293"/>
            <a:chOff x="0" y="0"/>
            <a:chExt cx="3574370" cy="669724"/>
          </a:xfrm>
        </p:grpSpPr>
        <p:sp>
          <p:nvSpPr>
            <p:cNvPr id="305" name="Google Shape;305;p7"/>
            <p:cNvSpPr/>
            <p:nvPr/>
          </p:nvSpPr>
          <p:spPr>
            <a:xfrm>
              <a:off x="2904646" y="0"/>
              <a:ext cx="669724" cy="669724"/>
            </a:xfrm>
            <a:custGeom>
              <a:rect b="b" l="l" r="r" t="t"/>
              <a:pathLst>
                <a:path extrusionOk="0" h="669724" w="669724">
                  <a:moveTo>
                    <a:pt x="0" y="0"/>
                  </a:moveTo>
                  <a:lnTo>
                    <a:pt x="669724" y="0"/>
                  </a:lnTo>
                  <a:lnTo>
                    <a:pt x="669724" y="669724"/>
                  </a:lnTo>
                  <a:lnTo>
                    <a:pt x="0" y="669724"/>
                  </a:lnTo>
                  <a:lnTo>
                    <a:pt x="0" y="0"/>
                  </a:lnTo>
                  <a:close/>
                </a:path>
              </a:pathLst>
            </a:custGeom>
            <a:blipFill rotWithShape="1">
              <a:blip r:embed="rId5">
                <a:alphaModFix/>
              </a:blip>
              <a:stretch>
                <a:fillRect b="0" l="0" r="0" t="0"/>
              </a:stretch>
            </a:blipFill>
            <a:ln>
              <a:noFill/>
            </a:ln>
          </p:spPr>
        </p:sp>
        <p:sp>
          <p:nvSpPr>
            <p:cNvPr id="306" name="Google Shape;306;p7"/>
            <p:cNvSpPr/>
            <p:nvPr/>
          </p:nvSpPr>
          <p:spPr>
            <a:xfrm flipH="1">
              <a:off x="3172573" y="185060"/>
              <a:ext cx="180511" cy="299604"/>
            </a:xfrm>
            <a:custGeom>
              <a:rect b="b" l="l" r="r" t="t"/>
              <a:pathLst>
                <a:path extrusionOk="0" h="299604" w="180511">
                  <a:moveTo>
                    <a:pt x="180512" y="0"/>
                  </a:moveTo>
                  <a:lnTo>
                    <a:pt x="0" y="0"/>
                  </a:lnTo>
                  <a:lnTo>
                    <a:pt x="0" y="299604"/>
                  </a:lnTo>
                  <a:lnTo>
                    <a:pt x="180512" y="299604"/>
                  </a:lnTo>
                  <a:lnTo>
                    <a:pt x="180512" y="0"/>
                  </a:lnTo>
                  <a:close/>
                </a:path>
              </a:pathLst>
            </a:custGeom>
            <a:blipFill rotWithShape="1">
              <a:blip r:embed="rId6">
                <a:alphaModFix/>
              </a:blip>
              <a:stretch>
                <a:fillRect b="0" l="0" r="0" t="0"/>
              </a:stretch>
            </a:blipFill>
            <a:ln>
              <a:noFill/>
            </a:ln>
          </p:spPr>
        </p:sp>
        <p:sp>
          <p:nvSpPr>
            <p:cNvPr id="307" name="Google Shape;307;p7"/>
            <p:cNvSpPr txBox="1"/>
            <p:nvPr/>
          </p:nvSpPr>
          <p:spPr>
            <a:xfrm>
              <a:off x="0" y="134202"/>
              <a:ext cx="2644161" cy="382138"/>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None/>
              </a:pPr>
              <a:r>
                <a:rPr b="1" i="0" lang="en-US" sz="1800" u="sng" cap="none" strike="noStrike">
                  <a:solidFill>
                    <a:srgbClr val="F8F8F8"/>
                  </a:solidFill>
                  <a:latin typeface="Ultra"/>
                  <a:ea typeface="Ultra"/>
                  <a:cs typeface="Ultra"/>
                  <a:sym typeface="Ultra"/>
                  <a:hlinkClick action="ppaction://hlinksldjump" r:id="rId7">
                    <a:extLst>
                      <a:ext uri="{A12FA001-AC4F-418D-AE19-62706E023703}">
                        <ahyp:hlinkClr val="tx"/>
                      </a:ext>
                    </a:extLst>
                  </a:hlinkClick>
                </a:rPr>
                <a:t>Back to Agenda</a:t>
              </a:r>
              <a:endParaRPr/>
            </a:p>
          </p:txBody>
        </p:sp>
      </p:grpSp>
      <p:grpSp>
        <p:nvGrpSpPr>
          <p:cNvPr id="308" name="Google Shape;308;p7"/>
          <p:cNvGrpSpPr/>
          <p:nvPr/>
        </p:nvGrpSpPr>
        <p:grpSpPr>
          <a:xfrm>
            <a:off x="5752793" y="5125411"/>
            <a:ext cx="3989911" cy="1920037"/>
            <a:chOff x="0" y="-76200"/>
            <a:chExt cx="1050841" cy="505689"/>
          </a:xfrm>
        </p:grpSpPr>
        <p:sp>
          <p:nvSpPr>
            <p:cNvPr id="309" name="Google Shape;309;p7"/>
            <p:cNvSpPr/>
            <p:nvPr/>
          </p:nvSpPr>
          <p:spPr>
            <a:xfrm>
              <a:off x="0" y="0"/>
              <a:ext cx="1050841" cy="429489"/>
            </a:xfrm>
            <a:custGeom>
              <a:rect b="b" l="l" r="r" t="t"/>
              <a:pathLst>
                <a:path extrusionOk="0" h="429489" w="1050841">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txBox="1"/>
            <p:nvPr/>
          </p:nvSpPr>
          <p:spPr>
            <a:xfrm>
              <a:off x="0" y="-76200"/>
              <a:ext cx="1050841" cy="505689"/>
            </a:xfrm>
            <a:prstGeom prst="rect">
              <a:avLst/>
            </a:prstGeom>
            <a:noFill/>
            <a:ln>
              <a:noFill/>
            </a:ln>
          </p:spPr>
          <p:txBody>
            <a:bodyPr anchorCtr="0" anchor="ctr" bIns="50800" lIns="50800" spcFirstLastPara="1" rIns="50800" wrap="square" tIns="50800">
              <a:noAutofit/>
            </a:bodyPr>
            <a:lstStyle/>
            <a:p>
              <a:pPr indent="0" lvl="0" marL="0" marR="0" rtl="0" algn="ctr">
                <a:lnSpc>
                  <a:spcPct val="140010"/>
                </a:lnSpc>
                <a:spcBef>
                  <a:spcPts val="0"/>
                </a:spcBef>
                <a:spcAft>
                  <a:spcPts val="0"/>
                </a:spcAft>
                <a:buNone/>
              </a:pPr>
              <a:r>
                <a:rPr i="0" lang="en-US" sz="3999" u="none" cap="none" strike="noStrike">
                  <a:solidFill>
                    <a:srgbClr val="F8F8F8"/>
                  </a:solidFill>
                  <a:latin typeface="Ultra"/>
                  <a:ea typeface="Ultra"/>
                  <a:cs typeface="Ultra"/>
                  <a:sym typeface="Ultra"/>
                </a:rPr>
                <a:t>Colab</a:t>
              </a:r>
              <a:endParaRPr/>
            </a:p>
          </p:txBody>
        </p:sp>
      </p:grpSp>
      <p:grpSp>
        <p:nvGrpSpPr>
          <p:cNvPr id="311" name="Google Shape;311;p7"/>
          <p:cNvGrpSpPr/>
          <p:nvPr/>
        </p:nvGrpSpPr>
        <p:grpSpPr>
          <a:xfrm>
            <a:off x="5752793" y="6946626"/>
            <a:ext cx="3989911" cy="1920037"/>
            <a:chOff x="0" y="-76200"/>
            <a:chExt cx="1050841" cy="505689"/>
          </a:xfrm>
        </p:grpSpPr>
        <p:sp>
          <p:nvSpPr>
            <p:cNvPr id="312" name="Google Shape;312;p7"/>
            <p:cNvSpPr/>
            <p:nvPr/>
          </p:nvSpPr>
          <p:spPr>
            <a:xfrm>
              <a:off x="0" y="0"/>
              <a:ext cx="1050841" cy="429489"/>
            </a:xfrm>
            <a:custGeom>
              <a:rect b="b" l="l" r="r" t="t"/>
              <a:pathLst>
                <a:path extrusionOk="0" h="429489" w="1050841">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txBox="1"/>
            <p:nvPr/>
          </p:nvSpPr>
          <p:spPr>
            <a:xfrm>
              <a:off x="0" y="-76200"/>
              <a:ext cx="1050841" cy="505689"/>
            </a:xfrm>
            <a:prstGeom prst="rect">
              <a:avLst/>
            </a:prstGeom>
            <a:noFill/>
            <a:ln>
              <a:noFill/>
            </a:ln>
          </p:spPr>
          <p:txBody>
            <a:bodyPr anchorCtr="0" anchor="ctr" bIns="50800" lIns="50800" spcFirstLastPara="1" rIns="50800" wrap="square" tIns="50800">
              <a:noAutofit/>
            </a:bodyPr>
            <a:lstStyle/>
            <a:p>
              <a:pPr indent="0" lvl="0" marL="0" marR="0" rtl="0" algn="ctr">
                <a:lnSpc>
                  <a:spcPct val="140010"/>
                </a:lnSpc>
                <a:spcBef>
                  <a:spcPts val="0"/>
                </a:spcBef>
                <a:spcAft>
                  <a:spcPts val="0"/>
                </a:spcAft>
                <a:buNone/>
              </a:pPr>
              <a:r>
                <a:rPr i="0" lang="en-US" sz="3999" u="none" cap="none" strike="noStrike">
                  <a:solidFill>
                    <a:srgbClr val="F8F8F8"/>
                  </a:solidFill>
                  <a:latin typeface="Ultra"/>
                  <a:ea typeface="Ultra"/>
                  <a:cs typeface="Ultra"/>
                  <a:sym typeface="Ultra"/>
                </a:rPr>
                <a:t>kaggle</a:t>
              </a:r>
              <a:endParaRPr/>
            </a:p>
          </p:txBody>
        </p:sp>
      </p:grpSp>
      <p:sp>
        <p:nvSpPr>
          <p:cNvPr id="314" name="Google Shape;314;p7"/>
          <p:cNvSpPr txBox="1"/>
          <p:nvPr/>
        </p:nvSpPr>
        <p:spPr>
          <a:xfrm>
            <a:off x="10803571" y="6001067"/>
            <a:ext cx="4302807" cy="35306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1" i="0" lang="en-US" sz="2199" u="none" cap="none" strike="noStrike">
                <a:solidFill>
                  <a:srgbClr val="F8F8F8"/>
                </a:solidFill>
                <a:latin typeface="Ultra"/>
                <a:ea typeface="Ultra"/>
                <a:cs typeface="Ultra"/>
                <a:sym typeface="Ultra"/>
              </a:rPr>
              <a:t>TO RUN THE NOTE BOOK </a:t>
            </a:r>
            <a:endParaRPr/>
          </a:p>
        </p:txBody>
      </p:sp>
      <p:sp>
        <p:nvSpPr>
          <p:cNvPr id="315" name="Google Shape;315;p7"/>
          <p:cNvSpPr txBox="1"/>
          <p:nvPr/>
        </p:nvSpPr>
        <p:spPr>
          <a:xfrm>
            <a:off x="10803571" y="4223905"/>
            <a:ext cx="4302807" cy="35306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1" i="0" lang="en-US" sz="2199" u="none" cap="none" strike="noStrike">
                <a:solidFill>
                  <a:srgbClr val="F8F8F8"/>
                </a:solidFill>
                <a:latin typeface="Ultra"/>
                <a:ea typeface="Ultra"/>
                <a:cs typeface="Ultra"/>
                <a:sym typeface="Ultra"/>
              </a:rPr>
              <a:t>INTERFACE WITH USER</a:t>
            </a:r>
            <a:endParaRPr/>
          </a:p>
        </p:txBody>
      </p:sp>
      <p:sp>
        <p:nvSpPr>
          <p:cNvPr id="316" name="Google Shape;316;p7"/>
          <p:cNvSpPr txBox="1"/>
          <p:nvPr/>
        </p:nvSpPr>
        <p:spPr>
          <a:xfrm>
            <a:off x="10803571" y="7698245"/>
            <a:ext cx="4302807" cy="35306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1" i="0" lang="en-US" sz="2199" u="none" cap="none" strike="noStrike">
                <a:solidFill>
                  <a:srgbClr val="F8F8F8"/>
                </a:solidFill>
                <a:latin typeface="Ultra"/>
                <a:ea typeface="Ultra"/>
                <a:cs typeface="Ultra"/>
                <a:sym typeface="Ultra"/>
              </a:rPr>
              <a:t>SOME DATASETS</a:t>
            </a:r>
            <a:endParaRPr/>
          </a:p>
        </p:txBody>
      </p:sp>
      <p:sp>
        <p:nvSpPr>
          <p:cNvPr id="317" name="Google Shape;317;p7"/>
          <p:cNvSpPr/>
          <p:nvPr/>
        </p:nvSpPr>
        <p:spPr>
          <a:xfrm>
            <a:off x="1028700" y="308841"/>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grpSp>
        <p:nvGrpSpPr>
          <p:cNvPr id="323" name="Google Shape;323;p8"/>
          <p:cNvGrpSpPr/>
          <p:nvPr/>
        </p:nvGrpSpPr>
        <p:grpSpPr>
          <a:xfrm>
            <a:off x="14578523" y="956821"/>
            <a:ext cx="2680777" cy="502293"/>
            <a:chOff x="0" y="0"/>
            <a:chExt cx="3574370" cy="669724"/>
          </a:xfrm>
        </p:grpSpPr>
        <p:sp>
          <p:nvSpPr>
            <p:cNvPr id="324" name="Google Shape;324;p8"/>
            <p:cNvSpPr/>
            <p:nvPr/>
          </p:nvSpPr>
          <p:spPr>
            <a:xfrm>
              <a:off x="2904646" y="0"/>
              <a:ext cx="669724" cy="669724"/>
            </a:xfrm>
            <a:custGeom>
              <a:rect b="b" l="l" r="r" t="t"/>
              <a:pathLst>
                <a:path extrusionOk="0" h="669724" w="669724">
                  <a:moveTo>
                    <a:pt x="0" y="0"/>
                  </a:moveTo>
                  <a:lnTo>
                    <a:pt x="669724" y="0"/>
                  </a:lnTo>
                  <a:lnTo>
                    <a:pt x="669724" y="669724"/>
                  </a:lnTo>
                  <a:lnTo>
                    <a:pt x="0" y="669724"/>
                  </a:lnTo>
                  <a:lnTo>
                    <a:pt x="0" y="0"/>
                  </a:lnTo>
                  <a:close/>
                </a:path>
              </a:pathLst>
            </a:custGeom>
            <a:blipFill rotWithShape="1">
              <a:blip r:embed="rId4">
                <a:alphaModFix/>
              </a:blip>
              <a:stretch>
                <a:fillRect b="0" l="0" r="0" t="0"/>
              </a:stretch>
            </a:blipFill>
            <a:ln>
              <a:noFill/>
            </a:ln>
          </p:spPr>
        </p:sp>
        <p:sp>
          <p:nvSpPr>
            <p:cNvPr id="325" name="Google Shape;325;p8"/>
            <p:cNvSpPr/>
            <p:nvPr/>
          </p:nvSpPr>
          <p:spPr>
            <a:xfrm flipH="1">
              <a:off x="3172573" y="185060"/>
              <a:ext cx="180511" cy="299604"/>
            </a:xfrm>
            <a:custGeom>
              <a:rect b="b" l="l" r="r" t="t"/>
              <a:pathLst>
                <a:path extrusionOk="0" h="299604" w="180511">
                  <a:moveTo>
                    <a:pt x="180512" y="0"/>
                  </a:moveTo>
                  <a:lnTo>
                    <a:pt x="0" y="0"/>
                  </a:lnTo>
                  <a:lnTo>
                    <a:pt x="0" y="299604"/>
                  </a:lnTo>
                  <a:lnTo>
                    <a:pt x="180512" y="299604"/>
                  </a:lnTo>
                  <a:lnTo>
                    <a:pt x="180512" y="0"/>
                  </a:lnTo>
                  <a:close/>
                </a:path>
              </a:pathLst>
            </a:custGeom>
            <a:blipFill rotWithShape="1">
              <a:blip r:embed="rId5">
                <a:alphaModFix/>
              </a:blip>
              <a:stretch>
                <a:fillRect b="0" l="0" r="0" t="0"/>
              </a:stretch>
            </a:blipFill>
            <a:ln>
              <a:noFill/>
            </a:ln>
          </p:spPr>
        </p:sp>
        <p:sp>
          <p:nvSpPr>
            <p:cNvPr id="326" name="Google Shape;326;p8"/>
            <p:cNvSpPr txBox="1"/>
            <p:nvPr/>
          </p:nvSpPr>
          <p:spPr>
            <a:xfrm>
              <a:off x="0" y="134202"/>
              <a:ext cx="2644161" cy="382138"/>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None/>
              </a:pPr>
              <a:r>
                <a:rPr b="1" i="0" lang="en-US" sz="1800" u="sng" cap="none" strike="noStrike">
                  <a:solidFill>
                    <a:srgbClr val="F8F8F8"/>
                  </a:solidFill>
                  <a:latin typeface="Ultra"/>
                  <a:ea typeface="Ultra"/>
                  <a:cs typeface="Ultra"/>
                  <a:sym typeface="Ultra"/>
                  <a:hlinkClick action="ppaction://hlinksldjump" r:id="rId6">
                    <a:extLst>
                      <a:ext uri="{A12FA001-AC4F-418D-AE19-62706E023703}">
                        <ahyp:hlinkClr val="tx"/>
                      </a:ext>
                    </a:extLst>
                  </a:hlinkClick>
                </a:rPr>
                <a:t>Back to Agenda</a:t>
              </a:r>
              <a:endParaRPr/>
            </a:p>
          </p:txBody>
        </p:sp>
      </p:grpSp>
      <p:sp>
        <p:nvSpPr>
          <p:cNvPr id="327" name="Google Shape;327;p8"/>
          <p:cNvSpPr/>
          <p:nvPr/>
        </p:nvSpPr>
        <p:spPr>
          <a:xfrm rot="3301940">
            <a:off x="-2976647" y="6044703"/>
            <a:ext cx="7092618" cy="4797189"/>
          </a:xfrm>
          <a:custGeom>
            <a:rect b="b" l="l" r="r" t="t"/>
            <a:pathLst>
              <a:path extrusionOk="0" h="4797189" w="7092618">
                <a:moveTo>
                  <a:pt x="0" y="0"/>
                </a:moveTo>
                <a:lnTo>
                  <a:pt x="7092618" y="0"/>
                </a:lnTo>
                <a:lnTo>
                  <a:pt x="7092618" y="4797189"/>
                </a:lnTo>
                <a:lnTo>
                  <a:pt x="0" y="4797189"/>
                </a:lnTo>
                <a:lnTo>
                  <a:pt x="0" y="0"/>
                </a:lnTo>
                <a:close/>
              </a:path>
            </a:pathLst>
          </a:custGeom>
          <a:blipFill rotWithShape="1">
            <a:blip r:embed="rId7">
              <a:alphaModFix/>
            </a:blip>
            <a:stretch>
              <a:fillRect b="0" l="0" r="0" t="0"/>
            </a:stretch>
          </a:blipFill>
          <a:ln>
            <a:noFill/>
          </a:ln>
        </p:spPr>
      </p:sp>
      <p:sp>
        <p:nvSpPr>
          <p:cNvPr id="328" name="Google Shape;328;p8"/>
          <p:cNvSpPr txBox="1"/>
          <p:nvPr/>
        </p:nvSpPr>
        <p:spPr>
          <a:xfrm>
            <a:off x="1028700" y="1449589"/>
            <a:ext cx="10387445" cy="1076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F8F8F8"/>
                </a:solidFill>
                <a:latin typeface="Ultra"/>
                <a:ea typeface="Ultra"/>
                <a:cs typeface="Ultra"/>
                <a:sym typeface="Ultra"/>
              </a:rPr>
              <a:t>chat bot</a:t>
            </a:r>
            <a:endParaRPr/>
          </a:p>
        </p:txBody>
      </p:sp>
      <p:sp>
        <p:nvSpPr>
          <p:cNvPr id="329" name="Google Shape;329;p8"/>
          <p:cNvSpPr txBox="1"/>
          <p:nvPr/>
        </p:nvSpPr>
        <p:spPr>
          <a:xfrm>
            <a:off x="2107500" y="2662775"/>
            <a:ext cx="14073000" cy="7795800"/>
          </a:xfrm>
          <a:prstGeom prst="rect">
            <a:avLst/>
          </a:prstGeom>
          <a:noFill/>
          <a:ln>
            <a:noFill/>
          </a:ln>
        </p:spPr>
        <p:txBody>
          <a:bodyPr anchorCtr="0" anchor="t" bIns="0" lIns="0" spcFirstLastPara="1" rIns="0" wrap="square" tIns="0">
            <a:spAutoFit/>
          </a:bodyPr>
          <a:lstStyle/>
          <a:p>
            <a:pPr indent="0" lvl="0" marL="0" marR="0" rtl="0" algn="just">
              <a:lnSpc>
                <a:spcPct val="120012"/>
              </a:lnSpc>
              <a:spcBef>
                <a:spcPts val="0"/>
              </a:spcBef>
              <a:spcAft>
                <a:spcPts val="0"/>
              </a:spcAft>
              <a:buNone/>
            </a:pPr>
            <a:r>
              <a:rPr i="0" lang="en-US" sz="3163" u="none" cap="none" strike="noStrike">
                <a:solidFill>
                  <a:srgbClr val="F8F8F8"/>
                </a:solidFill>
                <a:latin typeface="Ultra"/>
                <a:ea typeface="Ultra"/>
                <a:cs typeface="Ultra"/>
                <a:sym typeface="Ultra"/>
              </a:rPr>
              <a:t>Challenges:</a:t>
            </a:r>
            <a:endParaRPr/>
          </a:p>
          <a:p>
            <a:pPr indent="0" lvl="0" marL="0" marR="0" rtl="0" algn="just">
              <a:lnSpc>
                <a:spcPct val="120012"/>
              </a:lnSpc>
              <a:spcBef>
                <a:spcPts val="0"/>
              </a:spcBef>
              <a:spcAft>
                <a:spcPts val="0"/>
              </a:spcAft>
              <a:buNone/>
            </a:pPr>
            <a:r>
              <a:t/>
            </a:r>
            <a:endParaRPr i="0" sz="3163" u="none" cap="none" strike="noStrike">
              <a:solidFill>
                <a:srgbClr val="F8F8F8"/>
              </a:solidFill>
              <a:latin typeface="Ultra"/>
              <a:ea typeface="Ultra"/>
              <a:cs typeface="Ultra"/>
              <a:sym typeface="Ultra"/>
            </a:endParaRPr>
          </a:p>
          <a:p>
            <a:pPr indent="-299650" lvl="1" marL="599300" marR="0" rtl="0" algn="just">
              <a:lnSpc>
                <a:spcPct val="120000"/>
              </a:lnSpc>
              <a:spcBef>
                <a:spcPts val="0"/>
              </a:spcBef>
              <a:spcAft>
                <a:spcPts val="0"/>
              </a:spcAft>
              <a:buClr>
                <a:srgbClr val="F8F8F8"/>
              </a:buClr>
              <a:buSzPts val="2775"/>
              <a:buChar char="•"/>
            </a:pPr>
            <a:r>
              <a:rPr i="0" lang="en-US" sz="2775" u="none" cap="none" strike="noStrike">
                <a:solidFill>
                  <a:srgbClr val="F8F8F8"/>
                </a:solidFill>
                <a:latin typeface="Ultra"/>
                <a:ea typeface="Ultra"/>
                <a:cs typeface="Ultra"/>
                <a:sym typeface="Ultra"/>
              </a:rPr>
              <a:t>Understanding diverse user queries: Users express themselves in various ways, making it difficult for the chatbot to handle every possible input.</a:t>
            </a:r>
            <a:endParaRPr i="0" sz="2775" u="none" cap="none" strike="noStrike">
              <a:solidFill>
                <a:srgbClr val="F8F8F8"/>
              </a:solidFill>
              <a:latin typeface="Ultra"/>
              <a:ea typeface="Ultra"/>
              <a:cs typeface="Ultra"/>
              <a:sym typeface="Ultra"/>
            </a:endParaRPr>
          </a:p>
          <a:p>
            <a:pPr indent="-299650" lvl="1" marL="599300" marR="0" rtl="0" algn="just">
              <a:lnSpc>
                <a:spcPct val="120000"/>
              </a:lnSpc>
              <a:spcBef>
                <a:spcPts val="0"/>
              </a:spcBef>
              <a:spcAft>
                <a:spcPts val="0"/>
              </a:spcAft>
              <a:buClr>
                <a:srgbClr val="F8F8F8"/>
              </a:buClr>
              <a:buSzPts val="2775"/>
              <a:buFont typeface="Ultra"/>
              <a:buChar char="•"/>
            </a:pPr>
            <a:r>
              <a:t/>
            </a:r>
            <a:endParaRPr sz="2775">
              <a:solidFill>
                <a:srgbClr val="F8F8F8"/>
              </a:solidFill>
              <a:latin typeface="Ultra"/>
              <a:ea typeface="Ultra"/>
              <a:cs typeface="Ultra"/>
              <a:sym typeface="Ultra"/>
            </a:endParaRPr>
          </a:p>
          <a:p>
            <a:pPr indent="-341550" lvl="1" marL="683102" marR="0" rtl="0" algn="just">
              <a:lnSpc>
                <a:spcPct val="120012"/>
              </a:lnSpc>
              <a:spcBef>
                <a:spcPts val="0"/>
              </a:spcBef>
              <a:spcAft>
                <a:spcPts val="0"/>
              </a:spcAft>
              <a:buClr>
                <a:srgbClr val="F8F8F8"/>
              </a:buClr>
              <a:buSzPts val="3163"/>
              <a:buChar char="•"/>
            </a:pPr>
            <a:r>
              <a:rPr i="0" lang="en-US" sz="3163" u="none" cap="none" strike="noStrike">
                <a:solidFill>
                  <a:srgbClr val="F8F8F8"/>
                </a:solidFill>
                <a:latin typeface="Ultra"/>
                <a:ea typeface="Ultra"/>
                <a:cs typeface="Ultra"/>
                <a:sym typeface="Ultra"/>
              </a:rPr>
              <a:t>Maintaining context: Keeping track of the conversation’s flow when users switch topics or ask follow-up questions.</a:t>
            </a:r>
            <a:endParaRPr sz="3163">
              <a:solidFill>
                <a:srgbClr val="F8F8F8"/>
              </a:solidFill>
              <a:latin typeface="Ultra"/>
              <a:ea typeface="Ultra"/>
              <a:cs typeface="Ultra"/>
              <a:sym typeface="Ultra"/>
            </a:endParaRPr>
          </a:p>
          <a:p>
            <a:pPr indent="-341550" lvl="1" marL="683102" marR="0" rtl="0" algn="just">
              <a:lnSpc>
                <a:spcPct val="120012"/>
              </a:lnSpc>
              <a:spcBef>
                <a:spcPts val="0"/>
              </a:spcBef>
              <a:spcAft>
                <a:spcPts val="0"/>
              </a:spcAft>
              <a:buClr>
                <a:srgbClr val="F8F8F8"/>
              </a:buClr>
              <a:buSzPts val="3163"/>
              <a:buFont typeface="Ultra"/>
              <a:buChar char="•"/>
            </a:pPr>
            <a:r>
              <a:t/>
            </a:r>
            <a:endParaRPr sz="3163">
              <a:solidFill>
                <a:srgbClr val="F8F8F8"/>
              </a:solidFill>
              <a:latin typeface="Ultra"/>
              <a:ea typeface="Ultra"/>
              <a:cs typeface="Ultra"/>
              <a:sym typeface="Ultra"/>
            </a:endParaRPr>
          </a:p>
          <a:p>
            <a:pPr indent="-341551" lvl="1" marL="683103" marR="0" rtl="0" algn="just">
              <a:lnSpc>
                <a:spcPct val="120012"/>
              </a:lnSpc>
              <a:spcBef>
                <a:spcPts val="0"/>
              </a:spcBef>
              <a:spcAft>
                <a:spcPts val="0"/>
              </a:spcAft>
              <a:buClr>
                <a:srgbClr val="F8F8F8"/>
              </a:buClr>
              <a:buSzPts val="3163"/>
              <a:buChar char="•"/>
            </a:pPr>
            <a:r>
              <a:rPr i="0" lang="en-US" sz="3163" u="none" cap="none" strike="noStrike">
                <a:solidFill>
                  <a:srgbClr val="F8F8F8"/>
                </a:solidFill>
                <a:latin typeface="Ultra"/>
                <a:ea typeface="Ultra"/>
                <a:cs typeface="Ultra"/>
                <a:sym typeface="Ultra"/>
              </a:rPr>
              <a:t>Natural language complexity: Human language includes nuances, slang, and ambiguity that are difficult for the AI to interpret correctly</a:t>
            </a:r>
            <a:endParaRPr/>
          </a:p>
          <a:p>
            <a:pPr indent="0" lvl="0" marL="0" marR="0" rtl="0" algn="just">
              <a:lnSpc>
                <a:spcPct val="120012"/>
              </a:lnSpc>
              <a:spcBef>
                <a:spcPts val="0"/>
              </a:spcBef>
              <a:spcAft>
                <a:spcPts val="0"/>
              </a:spcAft>
              <a:buNone/>
            </a:pPr>
            <a:r>
              <a:t/>
            </a:r>
            <a:endParaRPr i="0" sz="3163" u="none" cap="none" strike="noStrike">
              <a:solidFill>
                <a:srgbClr val="F8F8F8"/>
              </a:solidFill>
              <a:latin typeface="Ultra"/>
              <a:ea typeface="Ultra"/>
              <a:cs typeface="Ultra"/>
              <a:sym typeface="Ultra"/>
            </a:endParaRPr>
          </a:p>
        </p:txBody>
      </p:sp>
      <p:sp>
        <p:nvSpPr>
          <p:cNvPr id="330" name="Google Shape;330;p8"/>
          <p:cNvSpPr/>
          <p:nvPr/>
        </p:nvSpPr>
        <p:spPr>
          <a:xfrm>
            <a:off x="1028700" y="308841"/>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03B"/>
        </a:solidFill>
      </p:bgPr>
    </p:bg>
    <p:spTree>
      <p:nvGrpSpPr>
        <p:cNvPr id="334" name="Shape 334"/>
        <p:cNvGrpSpPr/>
        <p:nvPr/>
      </p:nvGrpSpPr>
      <p:grpSpPr>
        <a:xfrm>
          <a:off x="0" y="0"/>
          <a:ext cx="0" cy="0"/>
          <a:chOff x="0" y="0"/>
          <a:chExt cx="0" cy="0"/>
        </a:xfrm>
      </p:grpSpPr>
      <p:sp>
        <p:nvSpPr>
          <p:cNvPr id="335" name="Google Shape;335;p9"/>
          <p:cNvSpPr txBox="1"/>
          <p:nvPr/>
        </p:nvSpPr>
        <p:spPr>
          <a:xfrm>
            <a:off x="1028700" y="3357783"/>
            <a:ext cx="17458618" cy="53213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1" i="0" lang="en-US" sz="2499" u="none" cap="none" strike="noStrike">
                <a:solidFill>
                  <a:srgbClr val="FFFFFF"/>
                </a:solidFill>
                <a:latin typeface="Ultra"/>
                <a:ea typeface="Ultra"/>
                <a:cs typeface="Ultra"/>
                <a:sym typeface="Ultra"/>
              </a:rPr>
              <a:t>Follows a transformer architecture. This architecture consists of:</a:t>
            </a:r>
            <a:endParaRPr/>
          </a:p>
          <a:p>
            <a:pPr indent="0" lvl="0" marL="0" marR="0" rtl="0" algn="l">
              <a:lnSpc>
                <a:spcPct val="130011"/>
              </a:lnSpc>
              <a:spcBef>
                <a:spcPts val="0"/>
              </a:spcBef>
              <a:spcAft>
                <a:spcPts val="0"/>
              </a:spcAft>
              <a:buNone/>
            </a:pPr>
            <a:r>
              <a:t/>
            </a:r>
            <a:endParaRPr b="1" i="0" sz="2499" u="none" cap="none" strike="noStrike">
              <a:solidFill>
                <a:srgbClr val="FFFFFF"/>
              </a:solidFill>
              <a:latin typeface="Ultra"/>
              <a:ea typeface="Ultra"/>
              <a:cs typeface="Ultra"/>
              <a:sym typeface="Ultra"/>
            </a:endParaRPr>
          </a:p>
          <a:p>
            <a:pPr indent="-269872" lvl="1" marL="539746" marR="0" rtl="0" algn="l">
              <a:lnSpc>
                <a:spcPct val="130011"/>
              </a:lnSpc>
              <a:spcBef>
                <a:spcPts val="0"/>
              </a:spcBef>
              <a:spcAft>
                <a:spcPts val="0"/>
              </a:spcAft>
              <a:buClr>
                <a:srgbClr val="FFFFFF"/>
              </a:buClr>
              <a:buSzPts val="2499"/>
              <a:buFont typeface="Arial"/>
              <a:buChar char="•"/>
            </a:pPr>
            <a:r>
              <a:rPr b="1" i="0" lang="en-US" sz="2499" u="none" cap="none" strike="noStrike">
                <a:solidFill>
                  <a:srgbClr val="FFFFFF"/>
                </a:solidFill>
                <a:latin typeface="Ultra"/>
                <a:ea typeface="Ultra"/>
                <a:cs typeface="Ultra"/>
                <a:sym typeface="Ultra"/>
              </a:rPr>
              <a:t>Encoder-Decoder Layers: It uses self-attention mechanisms to process input sequences, capturing long-range dependencies and context from user queries.</a:t>
            </a:r>
            <a:endParaRPr/>
          </a:p>
          <a:p>
            <a:pPr indent="0" lvl="0" marL="0" marR="0" rtl="0" algn="l">
              <a:lnSpc>
                <a:spcPct val="130011"/>
              </a:lnSpc>
              <a:spcBef>
                <a:spcPts val="0"/>
              </a:spcBef>
              <a:spcAft>
                <a:spcPts val="0"/>
              </a:spcAft>
              <a:buNone/>
            </a:pPr>
            <a:r>
              <a:t/>
            </a:r>
            <a:endParaRPr b="1" i="0" sz="2499" u="none" cap="none" strike="noStrike">
              <a:solidFill>
                <a:srgbClr val="FFFFFF"/>
              </a:solidFill>
              <a:latin typeface="Ultra"/>
              <a:ea typeface="Ultra"/>
              <a:cs typeface="Ultra"/>
              <a:sym typeface="Ultra"/>
            </a:endParaRPr>
          </a:p>
          <a:p>
            <a:pPr indent="0" lvl="0" marL="0" marR="0" rtl="0" algn="l">
              <a:lnSpc>
                <a:spcPct val="130011"/>
              </a:lnSpc>
              <a:spcBef>
                <a:spcPts val="0"/>
              </a:spcBef>
              <a:spcAft>
                <a:spcPts val="0"/>
              </a:spcAft>
              <a:buNone/>
            </a:pPr>
            <a:r>
              <a:t/>
            </a:r>
            <a:endParaRPr b="1" i="0" sz="2499" u="none" cap="none" strike="noStrike">
              <a:solidFill>
                <a:srgbClr val="FFFFFF"/>
              </a:solidFill>
              <a:latin typeface="Ultra"/>
              <a:ea typeface="Ultra"/>
              <a:cs typeface="Ultra"/>
              <a:sym typeface="Ultra"/>
            </a:endParaRPr>
          </a:p>
          <a:p>
            <a:pPr indent="-269872" lvl="1" marL="539746" marR="0" rtl="0" algn="l">
              <a:lnSpc>
                <a:spcPct val="130011"/>
              </a:lnSpc>
              <a:spcBef>
                <a:spcPts val="0"/>
              </a:spcBef>
              <a:spcAft>
                <a:spcPts val="0"/>
              </a:spcAft>
              <a:buClr>
                <a:srgbClr val="FFFFFF"/>
              </a:buClr>
              <a:buSzPts val="2499"/>
              <a:buFont typeface="Arial"/>
              <a:buChar char="•"/>
            </a:pPr>
            <a:r>
              <a:rPr b="1" i="0" lang="en-US" sz="2499" u="none" cap="none" strike="noStrike">
                <a:solidFill>
                  <a:srgbClr val="FFFFFF"/>
                </a:solidFill>
                <a:latin typeface="Ultra"/>
                <a:ea typeface="Ultra"/>
                <a:cs typeface="Ultra"/>
                <a:sym typeface="Ultra"/>
              </a:rPr>
              <a:t>Pre-training and Fine-tuning: The model is pre-trained on a datasets to understand language patterns and fine-tuned to specialize in chatbot-specific tasks.</a:t>
            </a:r>
            <a:endParaRPr/>
          </a:p>
          <a:p>
            <a:pPr indent="0" lvl="0" marL="0" marR="0" rtl="0" algn="l">
              <a:lnSpc>
                <a:spcPct val="130011"/>
              </a:lnSpc>
              <a:spcBef>
                <a:spcPts val="0"/>
              </a:spcBef>
              <a:spcAft>
                <a:spcPts val="0"/>
              </a:spcAft>
              <a:buNone/>
            </a:pPr>
            <a:r>
              <a:t/>
            </a:r>
            <a:endParaRPr b="1" i="0" sz="2499" u="none" cap="none" strike="noStrike">
              <a:solidFill>
                <a:srgbClr val="FFFFFF"/>
              </a:solidFill>
              <a:latin typeface="Ultra"/>
              <a:ea typeface="Ultra"/>
              <a:cs typeface="Ultra"/>
              <a:sym typeface="Ultra"/>
            </a:endParaRPr>
          </a:p>
          <a:p>
            <a:pPr indent="0" lvl="0" marL="0" marR="0" rtl="0" algn="l">
              <a:lnSpc>
                <a:spcPct val="130011"/>
              </a:lnSpc>
              <a:spcBef>
                <a:spcPts val="0"/>
              </a:spcBef>
              <a:spcAft>
                <a:spcPts val="0"/>
              </a:spcAft>
              <a:buNone/>
            </a:pPr>
            <a:r>
              <a:t/>
            </a:r>
            <a:endParaRPr b="1" i="0" sz="2499" u="none" cap="none" strike="noStrike">
              <a:solidFill>
                <a:srgbClr val="FFFFFF"/>
              </a:solidFill>
              <a:latin typeface="Ultra"/>
              <a:ea typeface="Ultra"/>
              <a:cs typeface="Ultra"/>
              <a:sym typeface="Ultra"/>
            </a:endParaRPr>
          </a:p>
          <a:p>
            <a:pPr indent="-269872" lvl="1" marL="539746" marR="0" rtl="0" algn="l">
              <a:lnSpc>
                <a:spcPct val="130011"/>
              </a:lnSpc>
              <a:spcBef>
                <a:spcPts val="0"/>
              </a:spcBef>
              <a:spcAft>
                <a:spcPts val="0"/>
              </a:spcAft>
              <a:buClr>
                <a:srgbClr val="FFFFFF"/>
              </a:buClr>
              <a:buSzPts val="2499"/>
              <a:buFont typeface="Arial"/>
              <a:buChar char="•"/>
            </a:pPr>
            <a:r>
              <a:rPr b="1" i="0" lang="en-US" sz="2499" u="none" cap="none" strike="noStrike">
                <a:solidFill>
                  <a:srgbClr val="FFFFFF"/>
                </a:solidFill>
                <a:latin typeface="Ultra"/>
                <a:ea typeface="Ultra"/>
                <a:cs typeface="Ultra"/>
                <a:sym typeface="Ultra"/>
              </a:rPr>
              <a:t>Attention Mechanisms: The transformer uses multi-head attention to focus on relevant parts of the input, making it highly efficient in understanding context and generating coherent responses.</a:t>
            </a:r>
            <a:endParaRPr/>
          </a:p>
          <a:p>
            <a:pPr indent="0" lvl="0" marL="0" marR="0" rtl="0" algn="l">
              <a:lnSpc>
                <a:spcPct val="130011"/>
              </a:lnSpc>
              <a:spcBef>
                <a:spcPts val="0"/>
              </a:spcBef>
              <a:spcAft>
                <a:spcPts val="0"/>
              </a:spcAft>
              <a:buNone/>
            </a:pPr>
            <a:r>
              <a:t/>
            </a:r>
            <a:endParaRPr b="1" i="0" sz="2499" u="none" cap="none" strike="noStrike">
              <a:solidFill>
                <a:srgbClr val="FFFFFF"/>
              </a:solidFill>
              <a:latin typeface="Ultra"/>
              <a:ea typeface="Ultra"/>
              <a:cs typeface="Ultra"/>
              <a:sym typeface="Ultra"/>
            </a:endParaRPr>
          </a:p>
        </p:txBody>
      </p:sp>
      <p:sp>
        <p:nvSpPr>
          <p:cNvPr id="336" name="Google Shape;336;p9"/>
          <p:cNvSpPr txBox="1"/>
          <p:nvPr/>
        </p:nvSpPr>
        <p:spPr>
          <a:xfrm>
            <a:off x="1028700" y="1793250"/>
            <a:ext cx="151914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000" u="none" cap="none" strike="noStrike">
                <a:solidFill>
                  <a:srgbClr val="F8F8F8"/>
                </a:solidFill>
                <a:latin typeface="Ultra"/>
                <a:ea typeface="Ultra"/>
                <a:cs typeface="Ultra"/>
                <a:sym typeface="Ultra"/>
              </a:rPr>
              <a:t>Model Architecture</a:t>
            </a:r>
            <a:endParaRPr/>
          </a:p>
        </p:txBody>
      </p:sp>
      <p:sp>
        <p:nvSpPr>
          <p:cNvPr id="337" name="Google Shape;337;p9"/>
          <p:cNvSpPr txBox="1"/>
          <p:nvPr/>
        </p:nvSpPr>
        <p:spPr>
          <a:xfrm>
            <a:off x="15449193" y="752475"/>
            <a:ext cx="1810107" cy="5429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500" u="none" cap="none" strike="noStrike">
                <a:solidFill>
                  <a:srgbClr val="F8F8F8"/>
                </a:solidFill>
                <a:latin typeface="Ultra"/>
                <a:ea typeface="Ultra"/>
                <a:cs typeface="Ultra"/>
                <a:sym typeface="Ultra"/>
              </a:rPr>
              <a:t>chat bot</a:t>
            </a:r>
            <a:endParaRPr/>
          </a:p>
        </p:txBody>
      </p:sp>
      <p:sp>
        <p:nvSpPr>
          <p:cNvPr id="338" name="Google Shape;338;p9"/>
          <p:cNvSpPr/>
          <p:nvPr/>
        </p:nvSpPr>
        <p:spPr>
          <a:xfrm>
            <a:off x="1028700" y="308841"/>
            <a:ext cx="1374654" cy="1263795"/>
          </a:xfrm>
          <a:custGeom>
            <a:rect b="b" l="l" r="r" t="t"/>
            <a:pathLst>
              <a:path extrusionOk="0" h="1263795" w="1374654">
                <a:moveTo>
                  <a:pt x="0" y="0"/>
                </a:moveTo>
                <a:lnTo>
                  <a:pt x="1374654" y="0"/>
                </a:lnTo>
                <a:lnTo>
                  <a:pt x="1374654" y="1263795"/>
                </a:lnTo>
                <a:lnTo>
                  <a:pt x="0" y="1263795"/>
                </a:lnTo>
                <a:lnTo>
                  <a:pt x="0" y="0"/>
                </a:lnTo>
                <a:close/>
              </a:path>
            </a:pathLst>
          </a:custGeom>
          <a:blipFill rotWithShape="1">
            <a:blip r:embed="rId3">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